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5"/>
  </p:notesMasterIdLst>
  <p:sldIdLst>
    <p:sldId id="257" r:id="rId5"/>
    <p:sldId id="258" r:id="rId6"/>
    <p:sldId id="259" r:id="rId7"/>
    <p:sldId id="261" r:id="rId8"/>
    <p:sldId id="275" r:id="rId9"/>
    <p:sldId id="276" r:id="rId10"/>
    <p:sldId id="277" r:id="rId11"/>
    <p:sldId id="273" r:id="rId12"/>
    <p:sldId id="274" r:id="rId13"/>
    <p:sldId id="278" r:id="rId14"/>
    <p:sldId id="262" r:id="rId15"/>
    <p:sldId id="264" r:id="rId16"/>
    <p:sldId id="263" r:id="rId17"/>
    <p:sldId id="265" r:id="rId18"/>
    <p:sldId id="269" r:id="rId19"/>
    <p:sldId id="266" r:id="rId20"/>
    <p:sldId id="268" r:id="rId21"/>
    <p:sldId id="272" r:id="rId22"/>
    <p:sldId id="270"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705" autoAdjust="0"/>
  </p:normalViewPr>
  <p:slideViewPr>
    <p:cSldViewPr snapToGrid="0">
      <p:cViewPr varScale="1">
        <p:scale>
          <a:sx n="141" d="100"/>
          <a:sy n="141" d="100"/>
        </p:scale>
        <p:origin x="9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FEB4B-6B65-4AB1-8932-B4B42681098C}" type="datetimeFigureOut">
              <a:rPr lang="en-US" smtClean="0"/>
              <a:t>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29B8A-A8FA-4B42-B105-E261B157FEB0}" type="slidenum">
              <a:rPr lang="en-US" smtClean="0"/>
              <a:t>‹#›</a:t>
            </a:fld>
            <a:endParaRPr lang="en-US"/>
          </a:p>
        </p:txBody>
      </p:sp>
    </p:spTree>
    <p:extLst>
      <p:ext uri="{BB962C8B-B14F-4D97-AF65-F5344CB8AC3E}">
        <p14:creationId xmlns:p14="http://schemas.microsoft.com/office/powerpoint/2010/main" val="1004612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do children know what to do, who do you contact in or out of the area as the situation dictates. Are there backup contacts </a:t>
            </a:r>
          </a:p>
          <a:p>
            <a:r>
              <a:rPr lang="en-US" dirty="0"/>
              <a:t>Neighborhood: do you know your neighbors, and have alternate ways of communication</a:t>
            </a:r>
          </a:p>
          <a:p>
            <a:r>
              <a:rPr lang="en-US" dirty="0"/>
              <a:t>Ward: Can the Bishopric get communication to identify need and send assistance, do members fulfill their ministering assignments</a:t>
            </a:r>
          </a:p>
          <a:p>
            <a:r>
              <a:rPr lang="en-US" dirty="0"/>
              <a:t>Stake: Can the Stake Leadership contact the Wards Bishopric for communication of needs or members who can support service</a:t>
            </a:r>
          </a:p>
        </p:txBody>
      </p:sp>
      <p:sp>
        <p:nvSpPr>
          <p:cNvPr id="4" name="Slide Number Placeholder 3"/>
          <p:cNvSpPr>
            <a:spLocks noGrp="1"/>
          </p:cNvSpPr>
          <p:nvPr>
            <p:ph type="sldNum" sz="quarter" idx="5"/>
          </p:nvPr>
        </p:nvSpPr>
        <p:spPr/>
        <p:txBody>
          <a:bodyPr/>
          <a:lstStyle/>
          <a:p>
            <a:fld id="{5A029B8A-A8FA-4B42-B105-E261B157FEB0}" type="slidenum">
              <a:rPr lang="en-US" smtClean="0"/>
              <a:t>3</a:t>
            </a:fld>
            <a:endParaRPr lang="en-US"/>
          </a:p>
        </p:txBody>
      </p:sp>
    </p:spTree>
    <p:extLst>
      <p:ext uri="{BB962C8B-B14F-4D97-AF65-F5344CB8AC3E}">
        <p14:creationId xmlns:p14="http://schemas.microsoft.com/office/powerpoint/2010/main" val="1746290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handheld, vehicle, or home powered, potential use of repeater towers for longer range if they operate in the area, potential worldwide communication </a:t>
            </a:r>
          </a:p>
          <a:p>
            <a:r>
              <a:rPr lang="en-US" dirty="0"/>
              <a:t>Cons: FCC license for single individual (three different types, various equipment requires knowledge to select units to maximize operation (transmit power, antenna types Must use FCC call sign after each end.  Higher power systems require a bigger power source to transmit.</a:t>
            </a:r>
          </a:p>
          <a:p>
            <a:endParaRPr lang="en-US" dirty="0"/>
          </a:p>
        </p:txBody>
      </p:sp>
      <p:sp>
        <p:nvSpPr>
          <p:cNvPr id="4" name="Slide Number Placeholder 3"/>
          <p:cNvSpPr>
            <a:spLocks noGrp="1"/>
          </p:cNvSpPr>
          <p:nvPr>
            <p:ph type="sldNum" sz="quarter" idx="5"/>
          </p:nvPr>
        </p:nvSpPr>
        <p:spPr/>
        <p:txBody>
          <a:bodyPr/>
          <a:lstStyle/>
          <a:p>
            <a:fld id="{5A029B8A-A8FA-4B42-B105-E261B157FEB0}" type="slidenum">
              <a:rPr lang="en-US" smtClean="0"/>
              <a:t>19</a:t>
            </a:fld>
            <a:endParaRPr lang="en-US"/>
          </a:p>
        </p:txBody>
      </p:sp>
    </p:spTree>
    <p:extLst>
      <p:ext uri="{BB962C8B-B14F-4D97-AF65-F5344CB8AC3E}">
        <p14:creationId xmlns:p14="http://schemas.microsoft.com/office/powerpoint/2010/main" val="11850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ideas that your Ward has together?  Have those system been exercised to see if they will be operational and functional?  Are there gaps, and are there workarounds to cover those gaps? </a:t>
            </a:r>
          </a:p>
        </p:txBody>
      </p:sp>
      <p:sp>
        <p:nvSpPr>
          <p:cNvPr id="4" name="Slide Number Placeholder 3"/>
          <p:cNvSpPr>
            <a:spLocks noGrp="1"/>
          </p:cNvSpPr>
          <p:nvPr>
            <p:ph type="sldNum" sz="quarter" idx="5"/>
          </p:nvPr>
        </p:nvSpPr>
        <p:spPr/>
        <p:txBody>
          <a:bodyPr/>
          <a:lstStyle/>
          <a:p>
            <a:fld id="{5A029B8A-A8FA-4B42-B105-E261B157FEB0}" type="slidenum">
              <a:rPr lang="en-US" smtClean="0"/>
              <a:t>9</a:t>
            </a:fld>
            <a:endParaRPr lang="en-US"/>
          </a:p>
        </p:txBody>
      </p:sp>
    </p:spTree>
    <p:extLst>
      <p:ext uri="{BB962C8B-B14F-4D97-AF65-F5344CB8AC3E}">
        <p14:creationId xmlns:p14="http://schemas.microsoft.com/office/powerpoint/2010/main" val="262646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Infrastructure is stable it is very reliable form of communication, and may function during power outages, near exact location to First responder personnel, worldwide communication</a:t>
            </a:r>
          </a:p>
          <a:p>
            <a:r>
              <a:rPr lang="en-US" dirty="0"/>
              <a:t>Cons: is a static communication medium, and typically cannot be moved or used on the move</a:t>
            </a:r>
          </a:p>
          <a:p>
            <a:endParaRPr lang="en-US" dirty="0"/>
          </a:p>
          <a:p>
            <a:endParaRPr lang="en-US" dirty="0"/>
          </a:p>
        </p:txBody>
      </p:sp>
      <p:sp>
        <p:nvSpPr>
          <p:cNvPr id="4" name="Slide Number Placeholder 3"/>
          <p:cNvSpPr>
            <a:spLocks noGrp="1"/>
          </p:cNvSpPr>
          <p:nvPr>
            <p:ph type="sldNum" sz="quarter" idx="5"/>
          </p:nvPr>
        </p:nvSpPr>
        <p:spPr/>
        <p:txBody>
          <a:bodyPr/>
          <a:lstStyle/>
          <a:p>
            <a:fld id="{5A029B8A-A8FA-4B42-B105-E261B157FEB0}" type="slidenum">
              <a:rPr lang="en-US" smtClean="0"/>
              <a:t>11</a:t>
            </a:fld>
            <a:endParaRPr lang="en-US"/>
          </a:p>
        </p:txBody>
      </p:sp>
    </p:spTree>
    <p:extLst>
      <p:ext uri="{BB962C8B-B14F-4D97-AF65-F5344CB8AC3E}">
        <p14:creationId xmlns:p14="http://schemas.microsoft.com/office/powerpoint/2010/main" val="348190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Mobile, can potentially be used during power outages as long as the cell towers are powered, depending on the area emergency responders may have accuracy within 150ft radius, multiple applications, text, and social media access, world wide communication</a:t>
            </a:r>
          </a:p>
          <a:p>
            <a:r>
              <a:rPr lang="en-US" dirty="0"/>
              <a:t>Cons: Requires a transposing repeater or other interface device to communicate to other phone connections, coverage in ~85% of the US, cell towers can only support so may devices communicating at a time in an emergency situation</a:t>
            </a:r>
          </a:p>
        </p:txBody>
      </p:sp>
      <p:sp>
        <p:nvSpPr>
          <p:cNvPr id="4" name="Slide Number Placeholder 3"/>
          <p:cNvSpPr>
            <a:spLocks noGrp="1"/>
          </p:cNvSpPr>
          <p:nvPr>
            <p:ph type="sldNum" sz="quarter" idx="5"/>
          </p:nvPr>
        </p:nvSpPr>
        <p:spPr/>
        <p:txBody>
          <a:bodyPr/>
          <a:lstStyle/>
          <a:p>
            <a:fld id="{5A029B8A-A8FA-4B42-B105-E261B157FEB0}" type="slidenum">
              <a:rPr lang="en-US" smtClean="0"/>
              <a:t>12</a:t>
            </a:fld>
            <a:endParaRPr lang="en-US"/>
          </a:p>
        </p:txBody>
      </p:sp>
    </p:spTree>
    <p:extLst>
      <p:ext uri="{BB962C8B-B14F-4D97-AF65-F5344CB8AC3E}">
        <p14:creationId xmlns:p14="http://schemas.microsoft.com/office/powerpoint/2010/main" val="323789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can be on a phone, tablet, computer, or other various applications</a:t>
            </a:r>
          </a:p>
          <a:p>
            <a:r>
              <a:rPr lang="en-US" dirty="0"/>
              <a:t>Cons: requires power and data interface connection (Wired, wireless (</a:t>
            </a:r>
            <a:r>
              <a:rPr lang="en-US" dirty="0" err="1"/>
              <a:t>WiFi</a:t>
            </a:r>
            <a:r>
              <a:rPr lang="en-US" dirty="0"/>
              <a:t>, or Cellular) may not function without power </a:t>
            </a:r>
          </a:p>
        </p:txBody>
      </p:sp>
      <p:sp>
        <p:nvSpPr>
          <p:cNvPr id="4" name="Slide Number Placeholder 3"/>
          <p:cNvSpPr>
            <a:spLocks noGrp="1"/>
          </p:cNvSpPr>
          <p:nvPr>
            <p:ph type="sldNum" sz="quarter" idx="5"/>
          </p:nvPr>
        </p:nvSpPr>
        <p:spPr/>
        <p:txBody>
          <a:bodyPr/>
          <a:lstStyle/>
          <a:p>
            <a:fld id="{5A029B8A-A8FA-4B42-B105-E261B157FEB0}" type="slidenum">
              <a:rPr lang="en-US" smtClean="0"/>
              <a:t>13</a:t>
            </a:fld>
            <a:endParaRPr lang="en-US"/>
          </a:p>
        </p:txBody>
      </p:sp>
    </p:spTree>
    <p:extLst>
      <p:ext uri="{BB962C8B-B14F-4D97-AF65-F5344CB8AC3E}">
        <p14:creationId xmlns:p14="http://schemas.microsoft.com/office/powerpoint/2010/main" val="405360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Handheld, young child communication fun.</a:t>
            </a:r>
          </a:p>
        </p:txBody>
      </p:sp>
      <p:sp>
        <p:nvSpPr>
          <p:cNvPr id="4" name="Slide Number Placeholder 3"/>
          <p:cNvSpPr>
            <a:spLocks noGrp="1"/>
          </p:cNvSpPr>
          <p:nvPr>
            <p:ph type="sldNum" sz="quarter" idx="5"/>
          </p:nvPr>
        </p:nvSpPr>
        <p:spPr/>
        <p:txBody>
          <a:bodyPr/>
          <a:lstStyle/>
          <a:p>
            <a:fld id="{5A029B8A-A8FA-4B42-B105-E261B157FEB0}" type="slidenum">
              <a:rPr lang="en-US" smtClean="0"/>
              <a:t>14</a:t>
            </a:fld>
            <a:endParaRPr lang="en-US"/>
          </a:p>
        </p:txBody>
      </p:sp>
    </p:spTree>
    <p:extLst>
      <p:ext uri="{BB962C8B-B14F-4D97-AF65-F5344CB8AC3E}">
        <p14:creationId xmlns:p14="http://schemas.microsoft.com/office/powerpoint/2010/main" val="96648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to mid range communication, typically 12V vehicle or battery powered devices, parties do not necessarily need line of sight for communication. </a:t>
            </a:r>
          </a:p>
          <a:p>
            <a:r>
              <a:rPr lang="en-US" dirty="0"/>
              <a:t>Pros: not many people use CB compared to 30 to 60 years ago due to competing technology (FRS, GMRS, Cellular), device to device communication, no tower or repeater required. </a:t>
            </a:r>
          </a:p>
          <a:p>
            <a:r>
              <a:rPr lang="en-US" dirty="0"/>
              <a:t>Cons: no privacy on any channels, limit of 37 out of the 40 for area communication, semi-portable, typically best in vehicle </a:t>
            </a:r>
          </a:p>
          <a:p>
            <a:endParaRPr lang="en-US" dirty="0"/>
          </a:p>
        </p:txBody>
      </p:sp>
      <p:sp>
        <p:nvSpPr>
          <p:cNvPr id="4" name="Slide Number Placeholder 3"/>
          <p:cNvSpPr>
            <a:spLocks noGrp="1"/>
          </p:cNvSpPr>
          <p:nvPr>
            <p:ph type="sldNum" sz="quarter" idx="5"/>
          </p:nvPr>
        </p:nvSpPr>
        <p:spPr/>
        <p:txBody>
          <a:bodyPr/>
          <a:lstStyle/>
          <a:p>
            <a:fld id="{5A029B8A-A8FA-4B42-B105-E261B157FEB0}" type="slidenum">
              <a:rPr lang="en-US" smtClean="0"/>
              <a:t>15</a:t>
            </a:fld>
            <a:endParaRPr lang="en-US"/>
          </a:p>
        </p:txBody>
      </p:sp>
    </p:spTree>
    <p:extLst>
      <p:ext uri="{BB962C8B-B14F-4D97-AF65-F5344CB8AC3E}">
        <p14:creationId xmlns:p14="http://schemas.microsoft.com/office/powerpoint/2010/main" val="368802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handheld, easy to use, short range communication for a family or small group communication, with easy to replace common batteries 15 channels, with up to 42 privacy sub channels – device to device communication no tower required. </a:t>
            </a:r>
          </a:p>
          <a:p>
            <a:r>
              <a:rPr lang="en-US" dirty="0"/>
              <a:t>Cons: Short range, one person at a time communication, may have to adjust channels depending on other groups in the area.</a:t>
            </a:r>
          </a:p>
        </p:txBody>
      </p:sp>
      <p:sp>
        <p:nvSpPr>
          <p:cNvPr id="4" name="Slide Number Placeholder 3"/>
          <p:cNvSpPr>
            <a:spLocks noGrp="1"/>
          </p:cNvSpPr>
          <p:nvPr>
            <p:ph type="sldNum" sz="quarter" idx="5"/>
          </p:nvPr>
        </p:nvSpPr>
        <p:spPr/>
        <p:txBody>
          <a:bodyPr/>
          <a:lstStyle/>
          <a:p>
            <a:fld id="{5A029B8A-A8FA-4B42-B105-E261B157FEB0}" type="slidenum">
              <a:rPr lang="en-US" smtClean="0"/>
              <a:t>16</a:t>
            </a:fld>
            <a:endParaRPr lang="en-US"/>
          </a:p>
        </p:txBody>
      </p:sp>
    </p:spTree>
    <p:extLst>
      <p:ext uri="{BB962C8B-B14F-4D97-AF65-F5344CB8AC3E}">
        <p14:creationId xmlns:p14="http://schemas.microsoft.com/office/powerpoint/2010/main" val="1960448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handheld or vehicle mounted, potential use of repeater towers for longer range if they operate in the area, 22 channels with FRS channel overlap, device to device communication.  Higher power systems can operate up to 65 mile open terrain in channels 15-22 and up to ~5-10 miles in dense terrain, also has 42 privacy channels options </a:t>
            </a:r>
          </a:p>
          <a:p>
            <a:r>
              <a:rPr lang="en-US" dirty="0"/>
              <a:t>Cons: FCC license (but covers whole family for 10 years), various equipment requires knowledge to select units to maximize operation (transmit power, antenna types) Cannot communicate in code language (except code 10_, or more than 15 minutes continuous.  Must use FCC call sign after each end.  Higher power systems require a bigger power source to transmit.</a:t>
            </a:r>
          </a:p>
        </p:txBody>
      </p:sp>
      <p:sp>
        <p:nvSpPr>
          <p:cNvPr id="4" name="Slide Number Placeholder 3"/>
          <p:cNvSpPr>
            <a:spLocks noGrp="1"/>
          </p:cNvSpPr>
          <p:nvPr>
            <p:ph type="sldNum" sz="quarter" idx="5"/>
          </p:nvPr>
        </p:nvSpPr>
        <p:spPr/>
        <p:txBody>
          <a:bodyPr/>
          <a:lstStyle/>
          <a:p>
            <a:fld id="{5A029B8A-A8FA-4B42-B105-E261B157FEB0}" type="slidenum">
              <a:rPr lang="en-US" smtClean="0"/>
              <a:t>17</a:t>
            </a:fld>
            <a:endParaRPr lang="en-US"/>
          </a:p>
        </p:txBody>
      </p:sp>
    </p:spTree>
    <p:extLst>
      <p:ext uri="{BB962C8B-B14F-4D97-AF65-F5344CB8AC3E}">
        <p14:creationId xmlns:p14="http://schemas.microsoft.com/office/powerpoint/2010/main" val="4020458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t>Communication and Alternative Coms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Land Line to over the air, and why we need more than one type to communicate in various situations</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Text Placeholder 7">
            <a:extLst>
              <a:ext uri="{FF2B5EF4-FFF2-40B4-BE49-F238E27FC236}">
                <a16:creationId xmlns:a16="http://schemas.microsoft.com/office/drawing/2014/main" id="{2EF625B1-5290-480F-82D2-CAE9C5321E50}"/>
              </a:ext>
            </a:extLst>
          </p:cNvPr>
          <p:cNvSpPr>
            <a:spLocks noGrp="1"/>
          </p:cNvSpPr>
          <p:nvPr>
            <p:ph type="body" idx="1"/>
          </p:nvPr>
        </p:nvSpPr>
        <p:spPr>
          <a:xfrm>
            <a:off x="8109236" y="2903221"/>
            <a:ext cx="3511233" cy="2983614"/>
          </a:xfrm>
        </p:spPr>
        <p:txBody>
          <a:bodyPr vert="horz" lIns="91440" tIns="45720" rIns="91440" bIns="45720" rtlCol="0" anchor="t">
            <a:normAutofit/>
          </a:bodyPr>
          <a:lstStyle/>
          <a:p>
            <a:r>
              <a:rPr lang="en-US" sz="3200" b="1" kern="1200" cap="all" dirty="0">
                <a:solidFill>
                  <a:schemeClr val="accent1"/>
                </a:solidFill>
                <a:latin typeface="+mn-lt"/>
                <a:ea typeface="+mn-ea"/>
                <a:cs typeface="+mn-cs"/>
              </a:rPr>
              <a:t>Detailed Communication Methods Information </a:t>
            </a:r>
          </a:p>
          <a:p>
            <a:r>
              <a:rPr lang="en-US" sz="1600" kern="1200" cap="all" dirty="0">
                <a:solidFill>
                  <a:schemeClr val="accent1"/>
                </a:solidFill>
                <a:latin typeface="+mn-lt"/>
                <a:ea typeface="+mn-ea"/>
                <a:cs typeface="+mn-cs"/>
              </a:rPr>
              <a:t>Information beyond the basics</a:t>
            </a:r>
          </a:p>
        </p:txBody>
      </p:sp>
      <p:sp>
        <p:nvSpPr>
          <p:cNvPr id="83" name="Rectangle 8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4098" name="Picture 2" descr="Image result for Communication Images">
            <a:extLst>
              <a:ext uri="{FF2B5EF4-FFF2-40B4-BE49-F238E27FC236}">
                <a16:creationId xmlns:a16="http://schemas.microsoft.com/office/drawing/2014/main" id="{D067A956-3835-4812-9E88-0048E200E7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5" y="1074056"/>
            <a:ext cx="6253164" cy="472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75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767857" y="933451"/>
            <a:ext cx="3031852" cy="694014"/>
          </a:xfrm>
        </p:spPr>
        <p:txBody>
          <a:bodyPr/>
          <a:lstStyle/>
          <a:p>
            <a:r>
              <a:rPr lang="en-US" dirty="0"/>
              <a:t>Land Line Phones</a:t>
            </a:r>
          </a:p>
        </p:txBody>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767857" y="1719743"/>
            <a:ext cx="3031852" cy="4118303"/>
          </a:xfrm>
        </p:spPr>
        <p:txBody>
          <a:bodyPr/>
          <a:lstStyle/>
          <a:p>
            <a:pPr marL="285750" indent="-285750">
              <a:buFont typeface="Arial" panose="020B0604020202020204" pitchFamily="34" charset="0"/>
              <a:buChar char="•"/>
            </a:pPr>
            <a:r>
              <a:rPr lang="en-US" dirty="0"/>
              <a:t>Requires Hardwire Connection</a:t>
            </a:r>
          </a:p>
          <a:p>
            <a:pPr marL="285750" indent="-285750">
              <a:buFont typeface="Arial" panose="020B0604020202020204" pitchFamily="34" charset="0"/>
              <a:buChar char="•"/>
            </a:pPr>
            <a:r>
              <a:rPr lang="en-US" dirty="0"/>
              <a:t>May operate without Power</a:t>
            </a:r>
          </a:p>
          <a:p>
            <a:pPr marL="285750" indent="-285750">
              <a:buFont typeface="Arial" panose="020B0604020202020204" pitchFamily="34" charset="0"/>
              <a:buChar char="•"/>
            </a:pPr>
            <a:r>
              <a:rPr lang="en-US" dirty="0"/>
              <a:t>Applications allow identification and near exact location of caller</a:t>
            </a:r>
          </a:p>
        </p:txBody>
      </p:sp>
      <p:pic>
        <p:nvPicPr>
          <p:cNvPr id="8" name="Picture 7">
            <a:extLst>
              <a:ext uri="{FF2B5EF4-FFF2-40B4-BE49-F238E27FC236}">
                <a16:creationId xmlns:a16="http://schemas.microsoft.com/office/drawing/2014/main" id="{7B953B31-1614-4457-AB58-DD5B0666D1A4}"/>
              </a:ext>
            </a:extLst>
          </p:cNvPr>
          <p:cNvPicPr>
            <a:picLocks noChangeAspect="1"/>
          </p:cNvPicPr>
          <p:nvPr/>
        </p:nvPicPr>
        <p:blipFill>
          <a:blip r:embed="rId3"/>
          <a:stretch>
            <a:fillRect/>
          </a:stretch>
        </p:blipFill>
        <p:spPr>
          <a:xfrm>
            <a:off x="4931700" y="703540"/>
            <a:ext cx="3503338" cy="2624122"/>
          </a:xfrm>
          <a:prstGeom prst="rect">
            <a:avLst/>
          </a:prstGeom>
        </p:spPr>
      </p:pic>
      <p:pic>
        <p:nvPicPr>
          <p:cNvPr id="9" name="Picture 8">
            <a:extLst>
              <a:ext uri="{FF2B5EF4-FFF2-40B4-BE49-F238E27FC236}">
                <a16:creationId xmlns:a16="http://schemas.microsoft.com/office/drawing/2014/main" id="{BC02EF91-58D4-4AB1-8D76-13D89A17228F}"/>
              </a:ext>
            </a:extLst>
          </p:cNvPr>
          <p:cNvPicPr>
            <a:picLocks noChangeAspect="1"/>
          </p:cNvPicPr>
          <p:nvPr/>
        </p:nvPicPr>
        <p:blipFill>
          <a:blip r:embed="rId4"/>
          <a:stretch>
            <a:fillRect/>
          </a:stretch>
        </p:blipFill>
        <p:spPr>
          <a:xfrm>
            <a:off x="7330259" y="3635147"/>
            <a:ext cx="4093884" cy="2519313"/>
          </a:xfrm>
          <a:prstGeom prst="rect">
            <a:avLst/>
          </a:prstGeom>
        </p:spPr>
      </p:pic>
    </p:spTree>
    <p:extLst>
      <p:ext uri="{BB962C8B-B14F-4D97-AF65-F5344CB8AC3E}">
        <p14:creationId xmlns:p14="http://schemas.microsoft.com/office/powerpoint/2010/main" val="4087330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63785757-0E5C-48D5-86E1-30C2DDCC6104}"/>
              </a:ext>
            </a:extLst>
          </p:cNvPr>
          <p:cNvSpPr>
            <a:spLocks noGrp="1"/>
          </p:cNvSpPr>
          <p:nvPr>
            <p:ph type="title"/>
          </p:nvPr>
        </p:nvSpPr>
        <p:spPr>
          <a:xfrm>
            <a:off x="6806495" y="912855"/>
            <a:ext cx="4597758" cy="605552"/>
          </a:xfrm>
        </p:spPr>
        <p:txBody>
          <a:bodyPr vert="horz" lIns="91440" tIns="45720" rIns="91440" bIns="45720" rtlCol="0" anchor="b">
            <a:normAutofit/>
          </a:bodyPr>
          <a:lstStyle/>
          <a:p>
            <a:r>
              <a:rPr lang="en-US" sz="2800" dirty="0"/>
              <a:t>Cell Phones</a:t>
            </a:r>
          </a:p>
        </p:txBody>
      </p:sp>
      <p:sp>
        <p:nvSpPr>
          <p:cNvPr id="9" name="Text Placeholder 8">
            <a:extLst>
              <a:ext uri="{FF2B5EF4-FFF2-40B4-BE49-F238E27FC236}">
                <a16:creationId xmlns:a16="http://schemas.microsoft.com/office/drawing/2014/main" id="{9881CD42-3E08-4EA1-B9C4-A351A6AC7E85}"/>
              </a:ext>
            </a:extLst>
          </p:cNvPr>
          <p:cNvSpPr>
            <a:spLocks noGrp="1"/>
          </p:cNvSpPr>
          <p:nvPr>
            <p:ph type="body" sz="half" idx="2"/>
          </p:nvPr>
        </p:nvSpPr>
        <p:spPr>
          <a:xfrm>
            <a:off x="6873606" y="1970202"/>
            <a:ext cx="4597758" cy="4286598"/>
          </a:xfrm>
        </p:spPr>
        <p:txBody>
          <a:bodyPr vert="horz" lIns="91440" tIns="45720" rIns="91440" bIns="45720" rtlCol="0" anchor="ctr">
            <a:normAutofit lnSpcReduction="10000"/>
          </a:bodyPr>
          <a:lstStyle/>
          <a:p>
            <a:pPr>
              <a:buFont typeface="Wingdings 2" panose="05020102010507070707" pitchFamily="18" charset="2"/>
              <a:buChar char=""/>
            </a:pPr>
            <a:r>
              <a:rPr lang="en-US" sz="2400" dirty="0"/>
              <a:t>Requires Tower or other wireless data connection</a:t>
            </a:r>
          </a:p>
          <a:p>
            <a:pPr>
              <a:buFont typeface="Wingdings 2" panose="05020102010507070707" pitchFamily="18" charset="2"/>
              <a:buChar char=""/>
            </a:pPr>
            <a:r>
              <a:rPr lang="en-US" sz="2400" dirty="0"/>
              <a:t>Towers can be overloaded in Emergency Situation</a:t>
            </a:r>
          </a:p>
          <a:p>
            <a:pPr>
              <a:buFont typeface="Wingdings 2" panose="05020102010507070707" pitchFamily="18" charset="2"/>
              <a:buChar char=""/>
            </a:pPr>
            <a:r>
              <a:rPr lang="en-US" sz="2400" dirty="0"/>
              <a:t>Text and email data options</a:t>
            </a:r>
          </a:p>
          <a:p>
            <a:pPr>
              <a:buFont typeface="Wingdings 2" panose="05020102010507070707" pitchFamily="18" charset="2"/>
              <a:buChar char=""/>
            </a:pPr>
            <a:r>
              <a:rPr lang="en-US" sz="2400" dirty="0"/>
              <a:t>Call 911 without a plan</a:t>
            </a:r>
          </a:p>
          <a:p>
            <a:pPr>
              <a:buFont typeface="Wingdings 2" panose="05020102010507070707" pitchFamily="18" charset="2"/>
              <a:buChar char=""/>
            </a:pPr>
            <a:r>
              <a:rPr lang="en-US" sz="2400" dirty="0"/>
              <a:t>Most are Waterproof </a:t>
            </a:r>
          </a:p>
          <a:p>
            <a:pPr>
              <a:buFont typeface="Wingdings 2" panose="05020102010507070707" pitchFamily="18" charset="2"/>
              <a:buChar char=""/>
            </a:pPr>
            <a:r>
              <a:rPr lang="en-US" sz="2400" dirty="0"/>
              <a:t>Batteries will need to be re-charged</a:t>
            </a:r>
          </a:p>
          <a:p>
            <a:pPr>
              <a:buFont typeface="Wingdings 2" panose="05020102010507070707" pitchFamily="18" charset="2"/>
              <a:buChar char=""/>
            </a:pPr>
            <a:endParaRPr lang="en-US" dirty="0"/>
          </a:p>
          <a:p>
            <a:pPr>
              <a:buFont typeface="Wingdings 2" panose="05020102010507070707" pitchFamily="18" charset="2"/>
              <a:buChar char=""/>
            </a:pPr>
            <a:endParaRPr lang="en-US" dirty="0"/>
          </a:p>
        </p:txBody>
      </p:sp>
      <p:pic>
        <p:nvPicPr>
          <p:cNvPr id="4100" name="Picture 4" descr="How to Make Money Flipping Phones for Profit">
            <a:extLst>
              <a:ext uri="{FF2B5EF4-FFF2-40B4-BE49-F238E27FC236}">
                <a16:creationId xmlns:a16="http://schemas.microsoft.com/office/drawing/2014/main" id="{39197554-12CA-4B83-A488-52874E282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68" y="1737573"/>
            <a:ext cx="5427855" cy="3382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026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609906" y="702156"/>
            <a:ext cx="3568661" cy="867406"/>
          </a:xfrm>
        </p:spPr>
        <p:txBody>
          <a:bodyPr vert="horz" lIns="91440" tIns="45720" rIns="91440" bIns="45720" rtlCol="0" anchor="b">
            <a:normAutofit/>
          </a:bodyPr>
          <a:lstStyle/>
          <a:p>
            <a:pPr>
              <a:lnSpc>
                <a:spcPct val="90000"/>
              </a:lnSpc>
            </a:pPr>
            <a:r>
              <a:rPr lang="en-US" sz="2800" dirty="0">
                <a:solidFill>
                  <a:schemeClr val="tx1">
                    <a:lumMod val="75000"/>
                    <a:lumOff val="25000"/>
                  </a:schemeClr>
                </a:solidFill>
              </a:rPr>
              <a:t>Software Applications</a:t>
            </a:r>
          </a:p>
        </p:txBody>
      </p:sp>
      <p:sp>
        <p:nvSpPr>
          <p:cNvPr id="79" name="Rectangle 7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609906" y="1569563"/>
            <a:ext cx="3568661" cy="4963212"/>
          </a:xfrm>
        </p:spPr>
        <p:txBody>
          <a:bodyPr vert="horz" lIns="91440" tIns="45720" rIns="91440" bIns="45720" rtlCol="0" anchor="ctr">
            <a:normAutofit/>
          </a:bodyPr>
          <a:lstStyle/>
          <a:p>
            <a:pPr marL="285750" indent="-285750">
              <a:buFont typeface="Wingdings 2" panose="05020102010507070707" pitchFamily="18" charset="2"/>
              <a:buChar char=""/>
            </a:pPr>
            <a:r>
              <a:rPr lang="en-US" dirty="0">
                <a:solidFill>
                  <a:schemeClr val="tx1">
                    <a:lumMod val="75000"/>
                    <a:lumOff val="25000"/>
                  </a:schemeClr>
                </a:solidFill>
              </a:rPr>
              <a:t>Requires Computer or Phone Device</a:t>
            </a:r>
          </a:p>
          <a:p>
            <a:pPr marL="285750" indent="-285750">
              <a:buFont typeface="Wingdings 2" panose="05020102010507070707" pitchFamily="18" charset="2"/>
              <a:buChar char=""/>
            </a:pPr>
            <a:r>
              <a:rPr lang="en-US" dirty="0">
                <a:solidFill>
                  <a:schemeClr val="tx1">
                    <a:lumMod val="75000"/>
                    <a:lumOff val="25000"/>
                  </a:schemeClr>
                </a:solidFill>
              </a:rPr>
              <a:t>Requires power locally and to the network</a:t>
            </a:r>
          </a:p>
          <a:p>
            <a:pPr marL="285750" indent="-285750">
              <a:buFont typeface="Wingdings 2" panose="05020102010507070707" pitchFamily="18" charset="2"/>
              <a:buChar char=""/>
            </a:pPr>
            <a:r>
              <a:rPr lang="en-US" dirty="0">
                <a:solidFill>
                  <a:schemeClr val="tx1">
                    <a:lumMod val="75000"/>
                    <a:lumOff val="25000"/>
                  </a:schemeClr>
                </a:solidFill>
              </a:rPr>
              <a:t>Requires wired or wireless data connection</a:t>
            </a:r>
          </a:p>
          <a:p>
            <a:pPr marL="285750" indent="-285750">
              <a:buFont typeface="Wingdings 2" panose="05020102010507070707" pitchFamily="18" charset="2"/>
              <a:buChar char=""/>
            </a:pPr>
            <a:r>
              <a:rPr lang="en-US" dirty="0">
                <a:solidFill>
                  <a:schemeClr val="tx1">
                    <a:lumMod val="75000"/>
                    <a:lumOff val="25000"/>
                  </a:schemeClr>
                </a:solidFill>
              </a:rPr>
              <a:t>Application may require pre-set up for use, and acceptance into group chat modes</a:t>
            </a:r>
          </a:p>
          <a:p>
            <a:pPr marL="285750" indent="-285750">
              <a:buFont typeface="Wingdings 2" panose="05020102010507070707" pitchFamily="18" charset="2"/>
              <a:buChar char=""/>
            </a:pPr>
            <a:r>
              <a:rPr lang="en-US" dirty="0">
                <a:solidFill>
                  <a:schemeClr val="tx1">
                    <a:lumMod val="75000"/>
                    <a:lumOff val="25000"/>
                  </a:schemeClr>
                </a:solidFill>
              </a:rPr>
              <a:t>Applications</a:t>
            </a:r>
          </a:p>
          <a:p>
            <a:pPr marL="742950" lvl="1" indent="-285750">
              <a:buFont typeface="Wingdings 2" panose="05020102010507070707" pitchFamily="18" charset="2"/>
              <a:buChar char=""/>
            </a:pPr>
            <a:r>
              <a:rPr lang="en-US" dirty="0" err="1"/>
              <a:t>HeyTell</a:t>
            </a:r>
            <a:endParaRPr lang="en-US" dirty="0"/>
          </a:p>
          <a:p>
            <a:pPr marL="742950" lvl="1" indent="-285750">
              <a:buFont typeface="Wingdings 2" panose="05020102010507070707" pitchFamily="18" charset="2"/>
              <a:buChar char=""/>
            </a:pPr>
            <a:r>
              <a:rPr lang="en-US" dirty="0">
                <a:solidFill>
                  <a:schemeClr val="tx1">
                    <a:lumMod val="75000"/>
                    <a:lumOff val="25000"/>
                  </a:schemeClr>
                </a:solidFill>
              </a:rPr>
              <a:t>Two Way</a:t>
            </a:r>
          </a:p>
          <a:p>
            <a:pPr marL="742950" lvl="1" indent="-285750">
              <a:buFont typeface="Wingdings 2" panose="05020102010507070707" pitchFamily="18" charset="2"/>
              <a:buChar char=""/>
            </a:pPr>
            <a:r>
              <a:rPr lang="en-US" dirty="0" err="1">
                <a:solidFill>
                  <a:schemeClr val="tx1">
                    <a:lumMod val="75000"/>
                    <a:lumOff val="25000"/>
                  </a:schemeClr>
                </a:solidFill>
              </a:rPr>
              <a:t>Voxer</a:t>
            </a:r>
            <a:endParaRPr lang="en-US" dirty="0">
              <a:solidFill>
                <a:schemeClr val="tx1">
                  <a:lumMod val="75000"/>
                  <a:lumOff val="25000"/>
                </a:schemeClr>
              </a:solidFill>
            </a:endParaRPr>
          </a:p>
          <a:p>
            <a:pPr marL="742950" lvl="1" indent="-285750">
              <a:buFont typeface="Wingdings 2" panose="05020102010507070707" pitchFamily="18" charset="2"/>
              <a:buChar char=""/>
            </a:pPr>
            <a:r>
              <a:rPr lang="en-US" dirty="0" err="1"/>
              <a:t>Zello</a:t>
            </a:r>
            <a:endParaRPr lang="en-US" dirty="0"/>
          </a:p>
          <a:p>
            <a:pPr marL="742950" lvl="1" indent="-285750">
              <a:buFont typeface="Wingdings 2" panose="05020102010507070707" pitchFamily="18" charset="2"/>
              <a:buChar char=""/>
            </a:pPr>
            <a:r>
              <a:rPr lang="en-US" dirty="0">
                <a:solidFill>
                  <a:schemeClr val="tx1">
                    <a:lumMod val="75000"/>
                    <a:lumOff val="25000"/>
                  </a:schemeClr>
                </a:solidFill>
              </a:rPr>
              <a:t>Carrier PPT</a:t>
            </a:r>
          </a:p>
        </p:txBody>
      </p:sp>
      <p:pic>
        <p:nvPicPr>
          <p:cNvPr id="3074" name="Picture 2" descr="Top 10 Best Walkie Talkie Apps for Android &amp; iOS">
            <a:extLst>
              <a:ext uri="{FF2B5EF4-FFF2-40B4-BE49-F238E27FC236}">
                <a16:creationId xmlns:a16="http://schemas.microsoft.com/office/drawing/2014/main" id="{12326A6C-BCC8-4B20-A8F0-76A53002212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5335" y="702156"/>
            <a:ext cx="5273194" cy="527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7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7" name="Rectangle 76">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581193" y="702156"/>
            <a:ext cx="6309003" cy="1013800"/>
          </a:xfrm>
        </p:spPr>
        <p:txBody>
          <a:bodyPr vert="horz" lIns="91440" tIns="45720" rIns="91440" bIns="45720" rtlCol="0" anchor="b">
            <a:normAutofit/>
          </a:bodyPr>
          <a:lstStyle/>
          <a:p>
            <a:r>
              <a:rPr lang="en-US" sz="2800" b="0" kern="1200" cap="all">
                <a:solidFill>
                  <a:schemeClr val="tx2"/>
                </a:solidFill>
                <a:latin typeface="+mj-lt"/>
                <a:ea typeface="+mj-ea"/>
                <a:cs typeface="+mj-cs"/>
              </a:rPr>
              <a:t>Walkie-Talkie</a:t>
            </a:r>
          </a:p>
        </p:txBody>
      </p:sp>
      <p:sp>
        <p:nvSpPr>
          <p:cNvPr id="79" name="Rectangle 78">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581194" y="1896533"/>
            <a:ext cx="6309003" cy="3962266"/>
          </a:xfrm>
        </p:spPr>
        <p:txBody>
          <a:bodyPr vert="horz" lIns="91440" tIns="45720" rIns="91440" bIns="45720" rtlCol="0" anchor="ctr">
            <a:normAutofit fontScale="92500" lnSpcReduction="20000"/>
          </a:bodyPr>
          <a:lstStyle/>
          <a:p>
            <a:pPr marL="285750" indent="-285750">
              <a:buFont typeface="Wingdings 2" panose="05020102010507070707" pitchFamily="18" charset="2"/>
              <a:buChar char=""/>
            </a:pPr>
            <a:r>
              <a:rPr lang="en-US" sz="2800" dirty="0">
                <a:solidFill>
                  <a:schemeClr val="tx2"/>
                </a:solidFill>
              </a:rPr>
              <a:t>Pros</a:t>
            </a:r>
          </a:p>
          <a:p>
            <a:pPr marL="742950" lvl="1" indent="-285750">
              <a:buFont typeface="Wingdings 2" panose="05020102010507070707" pitchFamily="18" charset="2"/>
              <a:buChar char=""/>
            </a:pPr>
            <a:r>
              <a:rPr lang="en-US" sz="1800" dirty="0">
                <a:solidFill>
                  <a:schemeClr val="tx2"/>
                </a:solidFill>
              </a:rPr>
              <a:t>No Grid required</a:t>
            </a:r>
          </a:p>
          <a:p>
            <a:pPr marL="742950" lvl="1" indent="-285750">
              <a:buFont typeface="Wingdings 2" panose="05020102010507070707" pitchFamily="18" charset="2"/>
              <a:buChar char=""/>
            </a:pPr>
            <a:r>
              <a:rPr lang="en-US" sz="1800" dirty="0">
                <a:solidFill>
                  <a:schemeClr val="tx2"/>
                </a:solidFill>
              </a:rPr>
              <a:t>Direct immediate communication</a:t>
            </a:r>
          </a:p>
          <a:p>
            <a:pPr marL="742950" lvl="1" indent="-285750">
              <a:buFont typeface="Wingdings 2" panose="05020102010507070707" pitchFamily="18" charset="2"/>
              <a:buChar char=""/>
            </a:pPr>
            <a:r>
              <a:rPr lang="en-US" sz="1800" dirty="0">
                <a:solidFill>
                  <a:schemeClr val="tx2"/>
                </a:solidFill>
              </a:rPr>
              <a:t>Common Battery size</a:t>
            </a:r>
          </a:p>
          <a:p>
            <a:pPr marL="742950" lvl="1" indent="-285750">
              <a:buFont typeface="Wingdings 2" panose="05020102010507070707" pitchFamily="18" charset="2"/>
              <a:buChar char=""/>
            </a:pPr>
            <a:r>
              <a:rPr lang="en-US" sz="1800" dirty="0">
                <a:solidFill>
                  <a:schemeClr val="tx2"/>
                </a:solidFill>
              </a:rPr>
              <a:t>Reasonable priced</a:t>
            </a:r>
          </a:p>
          <a:p>
            <a:pPr marL="742950" lvl="1" indent="-285750">
              <a:buFont typeface="Wingdings 2" panose="05020102010507070707" pitchFamily="18" charset="2"/>
              <a:buChar char=""/>
            </a:pPr>
            <a:r>
              <a:rPr lang="en-US" sz="1800" dirty="0">
                <a:solidFill>
                  <a:schemeClr val="tx2"/>
                </a:solidFill>
              </a:rPr>
              <a:t>No License</a:t>
            </a:r>
          </a:p>
          <a:p>
            <a:pPr marL="285750" indent="-285750">
              <a:buFont typeface="Wingdings 2" panose="05020102010507070707" pitchFamily="18" charset="2"/>
              <a:buChar char=""/>
            </a:pPr>
            <a:r>
              <a:rPr lang="en-US" sz="2800" dirty="0">
                <a:solidFill>
                  <a:schemeClr val="tx2"/>
                </a:solidFill>
              </a:rPr>
              <a:t>Cons</a:t>
            </a:r>
          </a:p>
          <a:p>
            <a:pPr marL="742950" lvl="1" indent="-285750">
              <a:buFont typeface="Wingdings 2" panose="05020102010507070707" pitchFamily="18" charset="2"/>
              <a:buChar char=""/>
            </a:pPr>
            <a:r>
              <a:rPr lang="en-US" sz="1800" dirty="0">
                <a:solidFill>
                  <a:schemeClr val="tx2"/>
                </a:solidFill>
              </a:rPr>
              <a:t>Ideal range is by Line of Site (LOS)</a:t>
            </a:r>
          </a:p>
          <a:p>
            <a:pPr marL="742950" lvl="1" indent="-285750">
              <a:buFont typeface="Wingdings 2" panose="05020102010507070707" pitchFamily="18" charset="2"/>
              <a:buChar char=""/>
            </a:pPr>
            <a:r>
              <a:rPr lang="en-US" sz="1800" dirty="0">
                <a:solidFill>
                  <a:schemeClr val="tx2"/>
                </a:solidFill>
              </a:rPr>
              <a:t>Moderate to heavy terrain will greatly reduce operating range</a:t>
            </a:r>
          </a:p>
          <a:p>
            <a:pPr marL="742950" lvl="1" indent="-285750">
              <a:buFont typeface="Wingdings 2" panose="05020102010507070707" pitchFamily="18" charset="2"/>
              <a:buChar char=""/>
            </a:pPr>
            <a:r>
              <a:rPr lang="en-US" sz="1800" dirty="0">
                <a:solidFill>
                  <a:schemeClr val="tx2"/>
                </a:solidFill>
              </a:rPr>
              <a:t>Single channel operation, no privacy</a:t>
            </a:r>
          </a:p>
        </p:txBody>
      </p:sp>
      <p:pic>
        <p:nvPicPr>
          <p:cNvPr id="5122" name="Picture 2" descr="Amazon.com: BaoFeng BF-888S Walkie Talkie 2pcs in One Box with Rechargeable  Battery Headphone Wall Charger Long Range 16 Channels Two Way Radio (2pcs  radios)">
            <a:extLst>
              <a:ext uri="{FF2B5EF4-FFF2-40B4-BE49-F238E27FC236}">
                <a16:creationId xmlns:a16="http://schemas.microsoft.com/office/drawing/2014/main" id="{FDFE63E8-10E0-4C64-A011-577D145662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00" r="-1" b="-1"/>
          <a:stretch/>
        </p:blipFill>
        <p:spPr bwMode="auto">
          <a:xfrm>
            <a:off x="7795968" y="403327"/>
            <a:ext cx="4136014" cy="607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30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601255" y="702155"/>
            <a:ext cx="3409783" cy="1300365"/>
          </a:xfrm>
        </p:spPr>
        <p:txBody>
          <a:bodyPr vert="horz" lIns="91440" tIns="45720" rIns="91440" bIns="45720" rtlCol="0" anchor="b">
            <a:normAutofit/>
          </a:bodyPr>
          <a:lstStyle/>
          <a:p>
            <a:r>
              <a:rPr lang="en-US" sz="2800"/>
              <a:t>Citizen Band (CB) Radios</a:t>
            </a:r>
          </a:p>
        </p:txBody>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601255" y="2177142"/>
            <a:ext cx="3409782" cy="3823607"/>
          </a:xfrm>
        </p:spPr>
        <p:txBody>
          <a:bodyPr vert="horz" lIns="91440" tIns="45720" rIns="91440" bIns="45720" rtlCol="0" anchor="ctr">
            <a:normAutofit/>
          </a:bodyPr>
          <a:lstStyle/>
          <a:p>
            <a:pPr marL="285750" indent="-285750">
              <a:buFont typeface="Wingdings 2" panose="05020102010507070707" pitchFamily="18" charset="2"/>
              <a:buChar char=""/>
            </a:pPr>
            <a:r>
              <a:rPr lang="en-US" dirty="0"/>
              <a:t>12 V Power Connection required</a:t>
            </a:r>
          </a:p>
          <a:p>
            <a:pPr marL="285750" indent="-285750">
              <a:buFont typeface="Wingdings 2" panose="05020102010507070707" pitchFamily="18" charset="2"/>
              <a:buChar char=""/>
            </a:pPr>
            <a:r>
              <a:rPr lang="en-US" dirty="0"/>
              <a:t>No Age Restriction for use</a:t>
            </a:r>
          </a:p>
          <a:p>
            <a:pPr marL="285750" indent="-285750">
              <a:buFont typeface="Wingdings 2" panose="05020102010507070707" pitchFamily="18" charset="2"/>
              <a:buChar char=""/>
            </a:pPr>
            <a:r>
              <a:rPr lang="en-US" dirty="0"/>
              <a:t>40 channels including weather, traffic alerts, and an emergency channel</a:t>
            </a:r>
          </a:p>
          <a:p>
            <a:pPr marL="285750" indent="-285750">
              <a:buFont typeface="Wingdings 2" panose="05020102010507070707" pitchFamily="18" charset="2"/>
              <a:buChar char=""/>
            </a:pPr>
            <a:r>
              <a:rPr lang="en-US" dirty="0"/>
              <a:t>Can adjust the sound, signal , and audio quality </a:t>
            </a:r>
          </a:p>
          <a:p>
            <a:pPr marL="285750" indent="-285750">
              <a:buFont typeface="Wingdings 2" panose="05020102010507070707" pitchFamily="18" charset="2"/>
              <a:buChar char=""/>
            </a:pPr>
            <a:r>
              <a:rPr lang="en-US" dirty="0"/>
              <a:t>Limited range to &gt; 5 miles open line of sight down to &lt;1 mile in dense urban settings. </a:t>
            </a:r>
          </a:p>
        </p:txBody>
      </p:sp>
      <p:pic>
        <p:nvPicPr>
          <p:cNvPr id="8194" name="Picture 2" descr="Amazon.com: Texas Ranger Elite TRE-936FFB Professional 40 Channel AM CB  Radio with Frequency Counter">
            <a:extLst>
              <a:ext uri="{FF2B5EF4-FFF2-40B4-BE49-F238E27FC236}">
                <a16:creationId xmlns:a16="http://schemas.microsoft.com/office/drawing/2014/main" id="{FFEDBD9D-49C0-43DD-9F80-BC64D67BB7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2231" y="1370843"/>
            <a:ext cx="6831503" cy="409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59353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7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49" name="Rectangle 7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150" name="Rectangle 7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151" name="Rectangle 7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771167-7849-4B2F-9CDC-1233DBDC38F2}"/>
              </a:ext>
            </a:extLst>
          </p:cNvPr>
          <p:cNvSpPr>
            <a:spLocks noGrp="1"/>
          </p:cNvSpPr>
          <p:nvPr>
            <p:ph type="title"/>
          </p:nvPr>
        </p:nvSpPr>
        <p:spPr>
          <a:xfrm>
            <a:off x="609906" y="702155"/>
            <a:ext cx="3568661" cy="1004097"/>
          </a:xfrm>
        </p:spPr>
        <p:txBody>
          <a:bodyPr vert="horz" lIns="91440" tIns="45720" rIns="91440" bIns="45720" rtlCol="0" anchor="b">
            <a:normAutofit/>
          </a:bodyPr>
          <a:lstStyle/>
          <a:p>
            <a:r>
              <a:rPr lang="en-US" sz="2800" dirty="0">
                <a:solidFill>
                  <a:schemeClr val="tx1">
                    <a:lumMod val="75000"/>
                    <a:lumOff val="25000"/>
                  </a:schemeClr>
                </a:solidFill>
              </a:rPr>
              <a:t>Family Radio Service (FRS)</a:t>
            </a:r>
          </a:p>
        </p:txBody>
      </p:sp>
      <p:sp>
        <p:nvSpPr>
          <p:cNvPr id="6152" name="Rectangle 7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F15CB08C-9CA5-4D6C-8790-E653F9EDF755}"/>
              </a:ext>
            </a:extLst>
          </p:cNvPr>
          <p:cNvSpPr>
            <a:spLocks noGrp="1"/>
          </p:cNvSpPr>
          <p:nvPr>
            <p:ph type="body" sz="half" idx="2"/>
          </p:nvPr>
        </p:nvSpPr>
        <p:spPr>
          <a:xfrm>
            <a:off x="609906" y="1970202"/>
            <a:ext cx="3568661" cy="4005148"/>
          </a:xfrm>
        </p:spPr>
        <p:txBody>
          <a:bodyPr vert="horz" lIns="91440" tIns="45720" rIns="91440" bIns="45720" rtlCol="0" anchor="ctr">
            <a:normAutofit fontScale="92500" lnSpcReduction="10000"/>
          </a:bodyPr>
          <a:lstStyle/>
          <a:p>
            <a:pPr>
              <a:buFont typeface="Wingdings 2" panose="05020102010507070707" pitchFamily="18" charset="2"/>
              <a:buChar char=""/>
            </a:pPr>
            <a:r>
              <a:rPr lang="en-US" dirty="0">
                <a:solidFill>
                  <a:schemeClr val="tx1">
                    <a:lumMod val="75000"/>
                    <a:lumOff val="25000"/>
                  </a:schemeClr>
                </a:solidFill>
              </a:rPr>
              <a:t>Multiple Channel</a:t>
            </a:r>
          </a:p>
          <a:p>
            <a:pPr>
              <a:buFont typeface="Wingdings 2" panose="05020102010507070707" pitchFamily="18" charset="2"/>
              <a:buChar char=""/>
            </a:pPr>
            <a:r>
              <a:rPr lang="en-US" dirty="0">
                <a:solidFill>
                  <a:schemeClr val="tx1">
                    <a:lumMod val="75000"/>
                    <a:lumOff val="25000"/>
                  </a:schemeClr>
                </a:solidFill>
              </a:rPr>
              <a:t>Multiple Privacy channels </a:t>
            </a:r>
          </a:p>
          <a:p>
            <a:pPr>
              <a:buFont typeface="Wingdings 2" panose="05020102010507070707" pitchFamily="18" charset="2"/>
              <a:buChar char=""/>
            </a:pPr>
            <a:r>
              <a:rPr lang="en-US" dirty="0">
                <a:solidFill>
                  <a:schemeClr val="tx1">
                    <a:lumMod val="75000"/>
                    <a:lumOff val="25000"/>
                  </a:schemeClr>
                </a:solidFill>
              </a:rPr>
              <a:t>0.5 W on channels 8-14 and 2W on channels 1-7 and 15-22</a:t>
            </a:r>
          </a:p>
          <a:p>
            <a:pPr>
              <a:buFont typeface="Wingdings 2" panose="05020102010507070707" pitchFamily="18" charset="2"/>
              <a:buChar char=""/>
            </a:pPr>
            <a:r>
              <a:rPr lang="en-US" dirty="0">
                <a:solidFill>
                  <a:schemeClr val="tx1">
                    <a:lumMod val="75000"/>
                    <a:lumOff val="25000"/>
                  </a:schemeClr>
                </a:solidFill>
              </a:rPr>
              <a:t>Limited range typically from 0.3 to 1 mile depending on terrain </a:t>
            </a:r>
          </a:p>
          <a:p>
            <a:pPr>
              <a:buFont typeface="Wingdings 2" panose="05020102010507070707" pitchFamily="18" charset="2"/>
              <a:buChar char=""/>
            </a:pPr>
            <a:r>
              <a:rPr lang="en-US" dirty="0">
                <a:solidFill>
                  <a:schemeClr val="tx1">
                    <a:lumMod val="75000"/>
                    <a:lumOff val="25000"/>
                  </a:schemeClr>
                </a:solidFill>
              </a:rPr>
              <a:t>Can only have permanently attached antennas </a:t>
            </a:r>
          </a:p>
          <a:p>
            <a:pPr>
              <a:buFont typeface="Wingdings 2" panose="05020102010507070707" pitchFamily="18" charset="2"/>
              <a:buChar char=""/>
            </a:pPr>
            <a:r>
              <a:rPr lang="en-US" dirty="0">
                <a:solidFill>
                  <a:schemeClr val="tx1">
                    <a:lumMod val="75000"/>
                    <a:lumOff val="25000"/>
                  </a:schemeClr>
                </a:solidFill>
              </a:rPr>
              <a:t>Overlapping band usage with GMRS systems and some FRS and GMRS radios can communicate on common channels and privacy code sub channels. </a:t>
            </a:r>
          </a:p>
          <a:p>
            <a:pPr>
              <a:buFont typeface="Wingdings 2" panose="05020102010507070707" pitchFamily="18" charset="2"/>
              <a:buChar char=""/>
            </a:pPr>
            <a:r>
              <a:rPr lang="en-US" dirty="0">
                <a:solidFill>
                  <a:schemeClr val="tx1">
                    <a:lumMod val="75000"/>
                    <a:lumOff val="25000"/>
                  </a:schemeClr>
                </a:solidFill>
              </a:rPr>
              <a:t>Requires no FCC License</a:t>
            </a:r>
          </a:p>
        </p:txBody>
      </p:sp>
      <p:pic>
        <p:nvPicPr>
          <p:cNvPr id="6146" name="Picture 2" descr="FRS - HFUnderground">
            <a:extLst>
              <a:ext uri="{FF2B5EF4-FFF2-40B4-BE49-F238E27FC236}">
                <a16:creationId xmlns:a16="http://schemas.microsoft.com/office/drawing/2014/main" id="{2DA94773-9EC4-4084-89A3-F915F8092E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4296" y="893055"/>
            <a:ext cx="6735272" cy="489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17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85">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8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771167-7849-4B2F-9CDC-1233DBDC38F2}"/>
              </a:ext>
            </a:extLst>
          </p:cNvPr>
          <p:cNvSpPr>
            <a:spLocks noGrp="1"/>
          </p:cNvSpPr>
          <p:nvPr>
            <p:ph type="title"/>
          </p:nvPr>
        </p:nvSpPr>
        <p:spPr>
          <a:xfrm>
            <a:off x="601255" y="702155"/>
            <a:ext cx="3409783" cy="1300365"/>
          </a:xfrm>
        </p:spPr>
        <p:txBody>
          <a:bodyPr vert="horz" lIns="91440" tIns="45720" rIns="91440" bIns="45720" rtlCol="0" anchor="b">
            <a:normAutofit/>
          </a:bodyPr>
          <a:lstStyle/>
          <a:p>
            <a:pPr>
              <a:lnSpc>
                <a:spcPct val="90000"/>
              </a:lnSpc>
            </a:pPr>
            <a:r>
              <a:rPr lang="en-US" sz="2800"/>
              <a:t>General Mobile Radio Service (GMRS)</a:t>
            </a:r>
          </a:p>
        </p:txBody>
      </p:sp>
      <p:sp>
        <p:nvSpPr>
          <p:cNvPr id="4" name="Text Placeholder 3">
            <a:extLst>
              <a:ext uri="{FF2B5EF4-FFF2-40B4-BE49-F238E27FC236}">
                <a16:creationId xmlns:a16="http://schemas.microsoft.com/office/drawing/2014/main" id="{F15CB08C-9CA5-4D6C-8790-E653F9EDF755}"/>
              </a:ext>
            </a:extLst>
          </p:cNvPr>
          <p:cNvSpPr>
            <a:spLocks noGrp="1"/>
          </p:cNvSpPr>
          <p:nvPr>
            <p:ph type="body" sz="half" idx="2"/>
          </p:nvPr>
        </p:nvSpPr>
        <p:spPr>
          <a:xfrm>
            <a:off x="601255" y="2177142"/>
            <a:ext cx="3409782" cy="3823607"/>
          </a:xfrm>
        </p:spPr>
        <p:txBody>
          <a:bodyPr vert="horz" lIns="91440" tIns="45720" rIns="91440" bIns="45720" rtlCol="0" anchor="ctr">
            <a:normAutofit fontScale="92500" lnSpcReduction="10000"/>
          </a:bodyPr>
          <a:lstStyle/>
          <a:p>
            <a:pPr>
              <a:lnSpc>
                <a:spcPct val="100000"/>
              </a:lnSpc>
              <a:buFont typeface="Wingdings 2" panose="05020102010507070707" pitchFamily="18" charset="2"/>
              <a:buChar char=""/>
            </a:pPr>
            <a:r>
              <a:rPr lang="en-US" dirty="0"/>
              <a:t>Use Specific Channels in the same band as FRS</a:t>
            </a:r>
          </a:p>
          <a:p>
            <a:pPr>
              <a:lnSpc>
                <a:spcPct val="100000"/>
              </a:lnSpc>
              <a:buFont typeface="Wingdings 2" panose="05020102010507070707" pitchFamily="18" charset="2"/>
              <a:buChar char=""/>
            </a:pPr>
            <a:r>
              <a:rPr lang="en-US" dirty="0"/>
              <a:t>Multiple Privacy channels </a:t>
            </a:r>
          </a:p>
          <a:p>
            <a:pPr>
              <a:lnSpc>
                <a:spcPct val="100000"/>
              </a:lnSpc>
              <a:buFont typeface="Wingdings 2" panose="05020102010507070707" pitchFamily="18" charset="2"/>
              <a:buChar char=""/>
            </a:pPr>
            <a:r>
              <a:rPr lang="en-US" dirty="0"/>
              <a:t>Up to 5W on channels 1-7, 0.5W on channels 8-14, up to 50W on channels 15 -22</a:t>
            </a:r>
          </a:p>
          <a:p>
            <a:pPr>
              <a:lnSpc>
                <a:spcPct val="100000"/>
              </a:lnSpc>
              <a:buFont typeface="Wingdings 2" panose="05020102010507070707" pitchFamily="18" charset="2"/>
              <a:buChar char=""/>
            </a:pPr>
            <a:r>
              <a:rPr lang="en-US" dirty="0"/>
              <a:t>Range is dependent on power, channel, and terrain.  From 0.3to 1 mile on channels 8-4, and up to ~60 miles channels 15-22 with open line of sight</a:t>
            </a:r>
          </a:p>
          <a:p>
            <a:pPr>
              <a:lnSpc>
                <a:spcPct val="100000"/>
              </a:lnSpc>
              <a:buFont typeface="Wingdings 2" panose="05020102010507070707" pitchFamily="18" charset="2"/>
              <a:buChar char=""/>
            </a:pPr>
            <a:r>
              <a:rPr lang="en-US" dirty="0"/>
              <a:t>Can be handheld units or may be a station.</a:t>
            </a:r>
          </a:p>
          <a:p>
            <a:pPr>
              <a:lnSpc>
                <a:spcPct val="100000"/>
              </a:lnSpc>
              <a:buFont typeface="Wingdings 2" panose="05020102010507070707" pitchFamily="18" charset="2"/>
              <a:buChar char=""/>
            </a:pPr>
            <a:r>
              <a:rPr lang="en-US" dirty="0"/>
              <a:t>Requires an FCC license to use but no test required, license is extended to household</a:t>
            </a:r>
          </a:p>
        </p:txBody>
      </p:sp>
      <p:pic>
        <p:nvPicPr>
          <p:cNvPr id="7170" name="Picture 2" descr="Midland FRS/GMRS Handheld and Dash Mount Radios - Expedition Portal">
            <a:extLst>
              <a:ext uri="{FF2B5EF4-FFF2-40B4-BE49-F238E27FC236}">
                <a16:creationId xmlns:a16="http://schemas.microsoft.com/office/drawing/2014/main" id="{AF7126CC-22D6-4787-9500-868C3E77AE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2231" y="1501075"/>
            <a:ext cx="6831503" cy="383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2337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9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9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10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10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5" name="Rectangle 10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1771167-7849-4B2F-9CDC-1233DBDC38F2}"/>
              </a:ext>
            </a:extLst>
          </p:cNvPr>
          <p:cNvSpPr>
            <a:spLocks noGrp="1"/>
          </p:cNvSpPr>
          <p:nvPr>
            <p:ph type="title"/>
          </p:nvPr>
        </p:nvSpPr>
        <p:spPr>
          <a:xfrm>
            <a:off x="638620" y="863695"/>
            <a:ext cx="3511233" cy="3779995"/>
          </a:xfrm>
        </p:spPr>
        <p:txBody>
          <a:bodyPr vert="horz" lIns="91440" tIns="45720" rIns="91440" bIns="45720" rtlCol="0" anchor="ctr">
            <a:normAutofit/>
          </a:bodyPr>
          <a:lstStyle/>
          <a:p>
            <a:r>
              <a:rPr lang="en-US" sz="3600" dirty="0"/>
              <a:t>GMRS and FRS frequency and Power Chart</a:t>
            </a:r>
          </a:p>
        </p:txBody>
      </p:sp>
      <p:sp>
        <p:nvSpPr>
          <p:cNvPr id="107" name="Rectangle 10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CE6EBBDE-2634-4148-9882-1B1E8D3E18A4}"/>
              </a:ext>
            </a:extLst>
          </p:cNvPr>
          <p:cNvPicPr>
            <a:picLocks noChangeAspect="1"/>
          </p:cNvPicPr>
          <p:nvPr/>
        </p:nvPicPr>
        <p:blipFill rotWithShape="1">
          <a:blip r:embed="rId2"/>
          <a:srcRect t="1763" r="-2" b="-2"/>
          <a:stretch/>
        </p:blipFill>
        <p:spPr>
          <a:xfrm>
            <a:off x="4654295" y="457200"/>
            <a:ext cx="7086151" cy="5899650"/>
          </a:xfrm>
          <a:prstGeom prst="rect">
            <a:avLst/>
          </a:prstGeom>
        </p:spPr>
      </p:pic>
    </p:spTree>
    <p:extLst>
      <p:ext uri="{BB962C8B-B14F-4D97-AF65-F5344CB8AC3E}">
        <p14:creationId xmlns:p14="http://schemas.microsoft.com/office/powerpoint/2010/main" val="4170323001"/>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hy ham radio maintains its essential appeal | Duke Energy | illumination">
            <a:extLst>
              <a:ext uri="{FF2B5EF4-FFF2-40B4-BE49-F238E27FC236}">
                <a16:creationId xmlns:a16="http://schemas.microsoft.com/office/drawing/2014/main" id="{EA172163-FEB0-44B1-95C8-3C01E2342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4343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681540" y="707011"/>
            <a:ext cx="3730810" cy="933254"/>
          </a:xfrm>
        </p:spPr>
        <p:txBody>
          <a:bodyPr vert="horz" lIns="91440" tIns="45720" rIns="91440" bIns="45720" rtlCol="0" anchor="ctr">
            <a:normAutofit/>
          </a:bodyPr>
          <a:lstStyle/>
          <a:p>
            <a:r>
              <a:rPr lang="en-US" sz="2600" b="0" kern="1200" cap="all" dirty="0">
                <a:latin typeface="+mj-lt"/>
                <a:ea typeface="+mj-ea"/>
                <a:cs typeface="+mj-cs"/>
              </a:rPr>
              <a:t>Ham Radio </a:t>
            </a:r>
            <a:r>
              <a:rPr lang="en-US" sz="1200" b="0" kern="1200" cap="all" dirty="0">
                <a:latin typeface="+mj-lt"/>
                <a:ea typeface="+mj-ea"/>
                <a:cs typeface="+mj-cs"/>
              </a:rPr>
              <a:t>(slide 1)</a:t>
            </a:r>
            <a:endParaRPr lang="en-US" sz="2600" b="0" kern="1200" cap="all" dirty="0">
              <a:latin typeface="+mj-lt"/>
              <a:ea typeface="+mj-ea"/>
              <a:cs typeface="+mj-cs"/>
            </a:endParaRPr>
          </a:p>
        </p:txBody>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678531" y="1517715"/>
            <a:ext cx="3730810" cy="4425885"/>
          </a:xfrm>
        </p:spPr>
        <p:txBody>
          <a:bodyPr vert="horz" lIns="91440" tIns="45720" rIns="91440" bIns="45720" rtlCol="0" anchor="ctr">
            <a:normAutofit lnSpcReduction="10000"/>
          </a:bodyPr>
          <a:lstStyle/>
          <a:p>
            <a:pPr marL="285750" indent="-285750">
              <a:buFont typeface="Arial" panose="020B0604020202020204" pitchFamily="34" charset="0"/>
              <a:buChar char="•"/>
            </a:pPr>
            <a:r>
              <a:rPr lang="en-US" dirty="0"/>
              <a:t>Can Transmit depending on type between 5W to 100W </a:t>
            </a:r>
          </a:p>
          <a:p>
            <a:pPr marL="285750" indent="-285750">
              <a:buFont typeface="Arial" panose="020B0604020202020204" pitchFamily="34" charset="0"/>
              <a:buChar char="•"/>
            </a:pPr>
            <a:r>
              <a:rPr lang="en-US" dirty="0"/>
              <a:t>Range is dependent on power and antenna</a:t>
            </a:r>
          </a:p>
          <a:p>
            <a:pPr marL="285750" indent="-285750">
              <a:buFont typeface="Arial" panose="020B0604020202020204" pitchFamily="34" charset="0"/>
              <a:buChar char="•"/>
            </a:pPr>
            <a:r>
              <a:rPr lang="en-US" dirty="0"/>
              <a:t>Area has multiple repeater towers in the area which can greatly increase range of transmission</a:t>
            </a:r>
          </a:p>
          <a:p>
            <a:pPr marL="285750" indent="-285750">
              <a:buFont typeface="Arial" panose="020B0604020202020204" pitchFamily="34" charset="0"/>
              <a:buChar char="•"/>
            </a:pPr>
            <a:r>
              <a:rPr lang="en-US" dirty="0"/>
              <a:t>Multiple levels of FCC licensing available, and limited to individual use</a:t>
            </a:r>
          </a:p>
          <a:p>
            <a:pPr marL="742950" lvl="1" indent="-285750">
              <a:buFont typeface="Arial" panose="020B0604020202020204" pitchFamily="34" charset="0"/>
              <a:buChar char="•"/>
            </a:pPr>
            <a:r>
              <a:rPr lang="en-US" dirty="0"/>
              <a:t>Tech – interested in talking around , limited in frequencies</a:t>
            </a:r>
          </a:p>
          <a:p>
            <a:pPr marL="742950" lvl="1" indent="-285750">
              <a:buFont typeface="Arial" panose="020B0604020202020204" pitchFamily="34" charset="0"/>
              <a:buChar char="•"/>
            </a:pPr>
            <a:r>
              <a:rPr lang="en-US" dirty="0"/>
              <a:t>General – adding in most emergency communication, expanded frequency ranges</a:t>
            </a:r>
          </a:p>
          <a:p>
            <a:pPr marL="742950" lvl="1" indent="-285750">
              <a:buFont typeface="Arial" panose="020B0604020202020204" pitchFamily="34" charset="0"/>
              <a:buChar char="•"/>
            </a:pPr>
            <a:r>
              <a:rPr lang="en-US" dirty="0"/>
              <a:t>Amateur Extra – shorter call sign, even more operation frequencies, ability to admin tests</a:t>
            </a:r>
          </a:p>
        </p:txBody>
      </p:sp>
    </p:spTree>
    <p:extLst>
      <p:ext uri="{BB962C8B-B14F-4D97-AF65-F5344CB8AC3E}">
        <p14:creationId xmlns:p14="http://schemas.microsoft.com/office/powerpoint/2010/main" val="245583250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Frequency and Impact, and communication choices</a:t>
            </a:r>
          </a:p>
        </p:txBody>
      </p:sp>
      <p:sp>
        <p:nvSpPr>
          <p:cNvPr id="5" name="Text Placeholder 4">
            <a:extLst>
              <a:ext uri="{FF2B5EF4-FFF2-40B4-BE49-F238E27FC236}">
                <a16:creationId xmlns:a16="http://schemas.microsoft.com/office/drawing/2014/main" id="{B071BBD0-EDC0-43E0-AA24-64DFA4218E2B}"/>
              </a:ext>
            </a:extLst>
          </p:cNvPr>
          <p:cNvSpPr>
            <a:spLocks noGrp="1"/>
          </p:cNvSpPr>
          <p:nvPr>
            <p:ph type="body" idx="1"/>
          </p:nvPr>
        </p:nvSpPr>
        <p:spPr/>
        <p:txBody>
          <a:bodyPr/>
          <a:lstStyle/>
          <a:p>
            <a:r>
              <a:rPr lang="en-US" dirty="0"/>
              <a:t>Frequency and Impact</a:t>
            </a:r>
          </a:p>
        </p:txBody>
      </p:sp>
      <p:sp>
        <p:nvSpPr>
          <p:cNvPr id="6" name="Text Placeholder 5">
            <a:extLst>
              <a:ext uri="{FF2B5EF4-FFF2-40B4-BE49-F238E27FC236}">
                <a16:creationId xmlns:a16="http://schemas.microsoft.com/office/drawing/2014/main" id="{6CDA9A66-FAD9-4FE5-B0A0-4C168874D562}"/>
              </a:ext>
            </a:extLst>
          </p:cNvPr>
          <p:cNvSpPr>
            <a:spLocks noGrp="1"/>
          </p:cNvSpPr>
          <p:nvPr>
            <p:ph type="body" sz="quarter" idx="3"/>
          </p:nvPr>
        </p:nvSpPr>
        <p:spPr/>
        <p:txBody>
          <a:bodyPr/>
          <a:lstStyle/>
          <a:p>
            <a:r>
              <a:rPr lang="en-US" dirty="0"/>
              <a:t>Communication Choices</a:t>
            </a:r>
          </a:p>
        </p:txBody>
      </p:sp>
      <p:sp>
        <p:nvSpPr>
          <p:cNvPr id="7" name="Content Placeholder 6">
            <a:extLst>
              <a:ext uri="{FF2B5EF4-FFF2-40B4-BE49-F238E27FC236}">
                <a16:creationId xmlns:a16="http://schemas.microsoft.com/office/drawing/2014/main" id="{2507F5F3-431E-4141-A90B-E14420C82F9C}"/>
              </a:ext>
            </a:extLst>
          </p:cNvPr>
          <p:cNvSpPr>
            <a:spLocks noGrp="1"/>
          </p:cNvSpPr>
          <p:nvPr>
            <p:ph sz="quarter" idx="4"/>
          </p:nvPr>
        </p:nvSpPr>
        <p:spPr/>
        <p:txBody>
          <a:bodyPr>
            <a:normAutofit fontScale="92500" lnSpcReduction="10000"/>
          </a:bodyPr>
          <a:lstStyle/>
          <a:p>
            <a:r>
              <a:rPr lang="en-US" dirty="0"/>
              <a:t>Land Line</a:t>
            </a:r>
          </a:p>
          <a:p>
            <a:r>
              <a:rPr lang="en-US" dirty="0"/>
              <a:t>Software Applications</a:t>
            </a:r>
          </a:p>
          <a:p>
            <a:r>
              <a:rPr lang="en-US" dirty="0"/>
              <a:t>Cell Phone</a:t>
            </a:r>
          </a:p>
          <a:p>
            <a:r>
              <a:rPr lang="en-US" dirty="0"/>
              <a:t>Walkie-Talkies</a:t>
            </a:r>
          </a:p>
          <a:p>
            <a:r>
              <a:rPr lang="en-US" dirty="0"/>
              <a:t>FRS Radios</a:t>
            </a:r>
          </a:p>
          <a:p>
            <a:r>
              <a:rPr lang="en-US" dirty="0"/>
              <a:t>Citizen Band (CB) Radios</a:t>
            </a:r>
          </a:p>
          <a:p>
            <a:r>
              <a:rPr lang="en-US" dirty="0"/>
              <a:t>GMRS Radios</a:t>
            </a:r>
          </a:p>
          <a:p>
            <a:r>
              <a:rPr lang="en-US" dirty="0"/>
              <a:t>HAM Radios</a:t>
            </a:r>
          </a:p>
        </p:txBody>
      </p:sp>
      <p:sp>
        <p:nvSpPr>
          <p:cNvPr id="9" name="Content Placeholder 8">
            <a:extLst>
              <a:ext uri="{FF2B5EF4-FFF2-40B4-BE49-F238E27FC236}">
                <a16:creationId xmlns:a16="http://schemas.microsoft.com/office/drawing/2014/main" id="{CAE7541F-7D85-4F8F-AE8E-00D2C0EC9853}"/>
              </a:ext>
            </a:extLst>
          </p:cNvPr>
          <p:cNvSpPr>
            <a:spLocks noGrp="1"/>
          </p:cNvSpPr>
          <p:nvPr>
            <p:ph sz="half" idx="2"/>
          </p:nvPr>
        </p:nvSpPr>
        <p:spPr/>
        <p:txBody>
          <a:bodyPr/>
          <a:lstStyle/>
          <a:p>
            <a:r>
              <a:rPr lang="en-US" dirty="0"/>
              <a:t>Low Impact, High Likelihood Situations</a:t>
            </a:r>
          </a:p>
          <a:p>
            <a:pPr lvl="1"/>
            <a:r>
              <a:rPr lang="en-US" dirty="0"/>
              <a:t>Job Loss, less than 8-Hours No Power…</a:t>
            </a:r>
          </a:p>
          <a:p>
            <a:r>
              <a:rPr lang="en-US" dirty="0"/>
              <a:t>Medium Impact, Medium Likelihood Situation</a:t>
            </a:r>
          </a:p>
          <a:p>
            <a:pPr lvl="1"/>
            <a:r>
              <a:rPr lang="en-US" dirty="0"/>
              <a:t>Small Area Evacuation, Low to Moderate Earthquake, 8 to 24-Hour without Power….</a:t>
            </a:r>
          </a:p>
          <a:p>
            <a:r>
              <a:rPr lang="en-US" dirty="0"/>
              <a:t>High Impact, Low likelihood Situations</a:t>
            </a:r>
          </a:p>
          <a:p>
            <a:pPr lvl="1"/>
            <a:r>
              <a:rPr lang="en-US" dirty="0"/>
              <a:t>Major Earthquake, Multi-day power Outage, Large area Evacuation….</a:t>
            </a:r>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41" name="Rectangle 140">
            <a:extLst>
              <a:ext uri="{FF2B5EF4-FFF2-40B4-BE49-F238E27FC236}">
                <a16:creationId xmlns:a16="http://schemas.microsoft.com/office/drawing/2014/main" id="{FAAAB002-E48E-4009-828A-511F7A828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Why ham radio maintains its essential appeal | Duke Energy | illumination">
            <a:extLst>
              <a:ext uri="{FF2B5EF4-FFF2-40B4-BE49-F238E27FC236}">
                <a16:creationId xmlns:a16="http://schemas.microsoft.com/office/drawing/2014/main" id="{EA172163-FEB0-44B1-95C8-3C01E2342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43434"/>
          <a:stretch/>
        </p:blipFill>
        <p:spPr bwMode="auto">
          <a:xfrm>
            <a:off x="-250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97EF55D5-23F0-4398-B16B-AEF5778C3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423123"/>
            <a:ext cx="4216219"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FDF32581-CAA1-43C6-8532-DC56C843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7" y="601200"/>
            <a:ext cx="4214869" cy="5757055"/>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2FC78CE0-5CE7-4E65-89D5-834D2E9110CE}"/>
              </a:ext>
            </a:extLst>
          </p:cNvPr>
          <p:cNvSpPr>
            <a:spLocks noGrp="1"/>
          </p:cNvSpPr>
          <p:nvPr>
            <p:ph type="title"/>
          </p:nvPr>
        </p:nvSpPr>
        <p:spPr>
          <a:xfrm>
            <a:off x="681540" y="707011"/>
            <a:ext cx="3730810" cy="933254"/>
          </a:xfrm>
        </p:spPr>
        <p:txBody>
          <a:bodyPr vert="horz" lIns="91440" tIns="45720" rIns="91440" bIns="45720" rtlCol="0" anchor="ctr">
            <a:normAutofit/>
          </a:bodyPr>
          <a:lstStyle/>
          <a:p>
            <a:r>
              <a:rPr lang="en-US" sz="2600" b="0" kern="1200" cap="all" dirty="0">
                <a:latin typeface="+mj-lt"/>
                <a:ea typeface="+mj-ea"/>
                <a:cs typeface="+mj-cs"/>
              </a:rPr>
              <a:t>Ham Radio </a:t>
            </a:r>
            <a:r>
              <a:rPr lang="en-US" sz="1400" b="0" kern="1200" cap="all" dirty="0">
                <a:latin typeface="+mj-lt"/>
                <a:ea typeface="+mj-ea"/>
                <a:cs typeface="+mj-cs"/>
              </a:rPr>
              <a:t>(slide 2)</a:t>
            </a:r>
            <a:endParaRPr lang="en-US" sz="2600" b="0" kern="1200" cap="all" dirty="0">
              <a:latin typeface="+mj-lt"/>
              <a:ea typeface="+mj-ea"/>
              <a:cs typeface="+mj-cs"/>
            </a:endParaRPr>
          </a:p>
        </p:txBody>
      </p:sp>
      <p:sp>
        <p:nvSpPr>
          <p:cNvPr id="7" name="Text Placeholder 6">
            <a:extLst>
              <a:ext uri="{FF2B5EF4-FFF2-40B4-BE49-F238E27FC236}">
                <a16:creationId xmlns:a16="http://schemas.microsoft.com/office/drawing/2014/main" id="{73B30E8B-E860-4F99-8FDD-14F0BF1FA71D}"/>
              </a:ext>
            </a:extLst>
          </p:cNvPr>
          <p:cNvSpPr>
            <a:spLocks noGrp="1"/>
          </p:cNvSpPr>
          <p:nvPr>
            <p:ph type="body" sz="half" idx="2"/>
          </p:nvPr>
        </p:nvSpPr>
        <p:spPr>
          <a:xfrm>
            <a:off x="678531" y="1517715"/>
            <a:ext cx="3730810" cy="4425885"/>
          </a:xfrm>
        </p:spPr>
        <p:txBody>
          <a:bodyPr vert="horz" lIns="91440" tIns="45720" rIns="91440" bIns="45720" rtlCol="0" anchor="ctr">
            <a:normAutofit/>
          </a:bodyPr>
          <a:lstStyle/>
          <a:p>
            <a:pPr marL="285750" indent="-285750">
              <a:buFont typeface="Arial" panose="020B0604020202020204" pitchFamily="34" charset="0"/>
              <a:buChar char="•"/>
            </a:pPr>
            <a:r>
              <a:rPr lang="en-US" dirty="0"/>
              <a:t>80 Meter (Technician)</a:t>
            </a:r>
          </a:p>
          <a:p>
            <a:pPr marL="742950" lvl="1" indent="-285750">
              <a:buFont typeface="Arial" panose="020B0604020202020204" pitchFamily="34" charset="0"/>
              <a:buChar char="•"/>
            </a:pPr>
            <a:r>
              <a:rPr lang="en-US" dirty="0"/>
              <a:t>3.525 to 4.0MHZ</a:t>
            </a:r>
          </a:p>
          <a:p>
            <a:pPr marL="285750" indent="-285750">
              <a:buFont typeface="Arial" panose="020B0604020202020204" pitchFamily="34" charset="0"/>
              <a:buChar char="•"/>
            </a:pPr>
            <a:r>
              <a:rPr lang="en-US" dirty="0"/>
              <a:t>160 Meter (General amateur Extra)</a:t>
            </a:r>
          </a:p>
          <a:p>
            <a:pPr marL="742950" lvl="1" indent="-285750">
              <a:buFont typeface="Arial" panose="020B0604020202020204" pitchFamily="34" charset="0"/>
              <a:buChar char="•"/>
            </a:pPr>
            <a:r>
              <a:rPr lang="en-US" dirty="0"/>
              <a:t>1.8 to 2.0MHZ</a:t>
            </a:r>
          </a:p>
          <a:p>
            <a:pPr marL="285750" indent="-285750">
              <a:buFont typeface="Arial" panose="020B0604020202020204" pitchFamily="34" charset="0"/>
              <a:buChar char="•"/>
            </a:pPr>
            <a:r>
              <a:rPr lang="en-US" dirty="0"/>
              <a:t>630 Meter</a:t>
            </a:r>
          </a:p>
          <a:p>
            <a:pPr marL="742950" lvl="1" indent="-285750">
              <a:buFont typeface="Arial" panose="020B0604020202020204" pitchFamily="34" charset="0"/>
              <a:buChar char="•"/>
            </a:pPr>
            <a:r>
              <a:rPr lang="en-US" dirty="0"/>
              <a:t>472-479 </a:t>
            </a:r>
            <a:r>
              <a:rPr lang="en-US" dirty="0" err="1"/>
              <a:t>KHz</a:t>
            </a:r>
            <a:r>
              <a:rPr lang="en-US" dirty="0"/>
              <a:t> </a:t>
            </a:r>
          </a:p>
          <a:p>
            <a:pPr marL="742950" lvl="1" indent="-285750">
              <a:buFont typeface="Arial" panose="020B0604020202020204" pitchFamily="34" charset="0"/>
              <a:buChar char="•"/>
            </a:pPr>
            <a:r>
              <a:rPr lang="en-US" dirty="0"/>
              <a:t>5W Equivalent, Isotopically Radiated Power (EIRP) max except in Alaska </a:t>
            </a:r>
            <a:r>
              <a:rPr lang="en-US" dirty="0" err="1"/>
              <a:t>ar</a:t>
            </a:r>
            <a:r>
              <a:rPr lang="en-US" dirty="0"/>
              <a:t> 1W</a:t>
            </a:r>
          </a:p>
          <a:p>
            <a:pPr marL="285750" indent="-285750">
              <a:buFont typeface="Arial" panose="020B0604020202020204" pitchFamily="34" charset="0"/>
              <a:buChar char="•"/>
            </a:pPr>
            <a:r>
              <a:rPr lang="en-US" dirty="0"/>
              <a:t>2200 Meter</a:t>
            </a:r>
          </a:p>
          <a:p>
            <a:pPr marL="742950" lvl="1" indent="-285750">
              <a:buFont typeface="Arial" panose="020B0604020202020204" pitchFamily="34" charset="0"/>
              <a:buChar char="•"/>
            </a:pPr>
            <a:r>
              <a:rPr lang="en-US" dirty="0"/>
              <a:t>135.7 to 137.8 </a:t>
            </a:r>
            <a:r>
              <a:rPr lang="en-US" dirty="0" err="1"/>
              <a:t>KHz</a:t>
            </a:r>
            <a:endParaRPr lang="en-US" dirty="0"/>
          </a:p>
          <a:p>
            <a:pPr marL="742950" lvl="1" indent="-285750">
              <a:buFont typeface="Arial" panose="020B0604020202020204" pitchFamily="34" charset="0"/>
              <a:buChar char="•"/>
            </a:pPr>
            <a:r>
              <a:rPr lang="en-US" dirty="0"/>
              <a:t>1W EIRP max</a:t>
            </a:r>
          </a:p>
          <a:p>
            <a:r>
              <a:rPr lang="en-US" sz="1100" b="1" i="0" dirty="0">
                <a:solidFill>
                  <a:schemeClr val="tx1"/>
                </a:solidFill>
                <a:effectLst/>
                <a:latin typeface="Arial" panose="020B0604020202020204" pitchFamily="34" charset="0"/>
              </a:rPr>
              <a:t>To operate on 2200 or 630 meters, amateurs must first register with the Utilities Technology Council</a:t>
            </a:r>
            <a:endParaRPr lang="en-US" sz="1100" dirty="0">
              <a:solidFill>
                <a:schemeClr val="tx1"/>
              </a:solidFill>
            </a:endParaRPr>
          </a:p>
        </p:txBody>
      </p:sp>
    </p:spTree>
    <p:extLst>
      <p:ext uri="{BB962C8B-B14F-4D97-AF65-F5344CB8AC3E}">
        <p14:creationId xmlns:p14="http://schemas.microsoft.com/office/powerpoint/2010/main" val="96252832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63785757-0E5C-48D5-86E1-30C2DDCC6104}"/>
              </a:ext>
            </a:extLst>
          </p:cNvPr>
          <p:cNvSpPr>
            <a:spLocks noGrp="1"/>
          </p:cNvSpPr>
          <p:nvPr>
            <p:ph type="title"/>
          </p:nvPr>
        </p:nvSpPr>
        <p:spPr>
          <a:xfrm>
            <a:off x="8013433" y="641024"/>
            <a:ext cx="3568661" cy="942680"/>
          </a:xfrm>
        </p:spPr>
        <p:txBody>
          <a:bodyPr vert="horz" lIns="91440" tIns="45720" rIns="91440" bIns="45720" rtlCol="0" anchor="b">
            <a:normAutofit fontScale="90000"/>
          </a:bodyPr>
          <a:lstStyle/>
          <a:p>
            <a:r>
              <a:rPr lang="en-US" sz="2800" b="0" kern="1200" cap="all" dirty="0">
                <a:solidFill>
                  <a:schemeClr val="tx1">
                    <a:lumMod val="75000"/>
                    <a:lumOff val="25000"/>
                  </a:schemeClr>
                </a:solidFill>
                <a:latin typeface="+mj-lt"/>
                <a:ea typeface="+mj-ea"/>
                <a:cs typeface="+mj-cs"/>
              </a:rPr>
              <a:t>Communication Plans</a:t>
            </a:r>
          </a:p>
        </p:txBody>
      </p:sp>
      <p:pic>
        <p:nvPicPr>
          <p:cNvPr id="1026" name="Picture 2" descr="Organization clipart social action, Picture #1789879 organization clipart  social action">
            <a:extLst>
              <a:ext uri="{FF2B5EF4-FFF2-40B4-BE49-F238E27FC236}">
                <a16:creationId xmlns:a16="http://schemas.microsoft.com/office/drawing/2014/main" id="{DBF970AE-ABBE-4416-8636-DE5F08AD40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04"/>
          <a:stretch/>
        </p:blipFill>
        <p:spPr bwMode="auto">
          <a:xfrm>
            <a:off x="397023" y="167326"/>
            <a:ext cx="7169877" cy="652334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ext Placeholder 8">
            <a:extLst>
              <a:ext uri="{FF2B5EF4-FFF2-40B4-BE49-F238E27FC236}">
                <a16:creationId xmlns:a16="http://schemas.microsoft.com/office/drawing/2014/main" id="{9881CD42-3E08-4EA1-B9C4-A351A6AC7E85}"/>
              </a:ext>
            </a:extLst>
          </p:cNvPr>
          <p:cNvSpPr>
            <a:spLocks noGrp="1"/>
          </p:cNvSpPr>
          <p:nvPr>
            <p:ph type="body" sz="half" idx="2"/>
          </p:nvPr>
        </p:nvSpPr>
        <p:spPr>
          <a:xfrm>
            <a:off x="8013433" y="1672531"/>
            <a:ext cx="3568661" cy="4615147"/>
          </a:xfrm>
        </p:spPr>
        <p:txBody>
          <a:bodyPr vert="horz" lIns="91440" tIns="45720" rIns="91440" bIns="45720" rtlCol="0" anchor="ctr">
            <a:normAutofit/>
          </a:bodyPr>
          <a:lstStyle/>
          <a:p>
            <a:pPr>
              <a:buFont typeface="Wingdings 2" panose="05020102010507070707" pitchFamily="18" charset="2"/>
              <a:buChar char=""/>
            </a:pPr>
            <a:r>
              <a:rPr lang="en-US" sz="2000" dirty="0">
                <a:solidFill>
                  <a:schemeClr val="tx1">
                    <a:lumMod val="75000"/>
                    <a:lumOff val="25000"/>
                  </a:schemeClr>
                </a:solidFill>
              </a:rPr>
              <a:t>Personal or Immediate Family</a:t>
            </a:r>
          </a:p>
          <a:p>
            <a:pPr>
              <a:buFont typeface="Wingdings 2" panose="05020102010507070707" pitchFamily="18" charset="2"/>
              <a:buChar char=""/>
            </a:pPr>
            <a:r>
              <a:rPr lang="en-US" sz="2000" dirty="0">
                <a:solidFill>
                  <a:schemeClr val="tx1">
                    <a:lumMod val="75000"/>
                    <a:lumOff val="25000"/>
                  </a:schemeClr>
                </a:solidFill>
              </a:rPr>
              <a:t>Extended Family </a:t>
            </a:r>
          </a:p>
          <a:p>
            <a:pPr>
              <a:buFont typeface="Wingdings 2" panose="05020102010507070707" pitchFamily="18" charset="2"/>
              <a:buChar char=""/>
            </a:pPr>
            <a:r>
              <a:rPr lang="en-US" sz="2000" dirty="0">
                <a:solidFill>
                  <a:schemeClr val="tx1">
                    <a:lumMod val="75000"/>
                    <a:lumOff val="25000"/>
                  </a:schemeClr>
                </a:solidFill>
              </a:rPr>
              <a:t>Neighborhood or Block</a:t>
            </a:r>
          </a:p>
          <a:p>
            <a:pPr>
              <a:buFont typeface="Wingdings 2" panose="05020102010507070707" pitchFamily="18" charset="2"/>
              <a:buChar char=""/>
            </a:pPr>
            <a:r>
              <a:rPr lang="en-US" sz="2000" dirty="0">
                <a:solidFill>
                  <a:schemeClr val="tx1">
                    <a:lumMod val="75000"/>
                    <a:lumOff val="25000"/>
                  </a:schemeClr>
                </a:solidFill>
              </a:rPr>
              <a:t>Ward</a:t>
            </a:r>
          </a:p>
          <a:p>
            <a:pPr>
              <a:buFont typeface="Wingdings 2" panose="05020102010507070707" pitchFamily="18" charset="2"/>
              <a:buChar char=""/>
            </a:pPr>
            <a:r>
              <a:rPr lang="en-US" sz="2000" dirty="0">
                <a:solidFill>
                  <a:schemeClr val="tx1">
                    <a:lumMod val="75000"/>
                    <a:lumOff val="25000"/>
                  </a:schemeClr>
                </a:solidFill>
              </a:rPr>
              <a:t>Stake</a:t>
            </a:r>
          </a:p>
          <a:p>
            <a:pPr>
              <a:buFont typeface="Wingdings 2" panose="05020102010507070707" pitchFamily="18" charset="2"/>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262453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A MANET Emergency Communication for Catastrophic Natural Disasters |  Onlinehomeworksite Inc">
            <a:extLst>
              <a:ext uri="{FF2B5EF4-FFF2-40B4-BE49-F238E27FC236}">
                <a16:creationId xmlns:a16="http://schemas.microsoft.com/office/drawing/2014/main" id="{04D57031-7DEA-4CAB-AA2E-E59EBCF823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829" y="1147329"/>
            <a:ext cx="6125292" cy="4563342"/>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 name="Title 6">
            <a:extLst>
              <a:ext uri="{FF2B5EF4-FFF2-40B4-BE49-F238E27FC236}">
                <a16:creationId xmlns:a16="http://schemas.microsoft.com/office/drawing/2014/main" id="{63785757-0E5C-48D5-86E1-30C2DDCC6104}"/>
              </a:ext>
            </a:extLst>
          </p:cNvPr>
          <p:cNvSpPr>
            <a:spLocks noGrp="1"/>
          </p:cNvSpPr>
          <p:nvPr>
            <p:ph type="title"/>
          </p:nvPr>
        </p:nvSpPr>
        <p:spPr>
          <a:xfrm>
            <a:off x="6873606" y="938022"/>
            <a:ext cx="4597758" cy="1188720"/>
          </a:xfrm>
        </p:spPr>
        <p:txBody>
          <a:bodyPr vert="horz" lIns="91440" tIns="45720" rIns="91440" bIns="45720" rtlCol="0" anchor="b">
            <a:normAutofit/>
          </a:bodyPr>
          <a:lstStyle/>
          <a:p>
            <a:r>
              <a:rPr lang="en-US" sz="2800" dirty="0"/>
              <a:t>Emergency Situational Impact</a:t>
            </a:r>
          </a:p>
        </p:txBody>
      </p:sp>
      <p:sp>
        <p:nvSpPr>
          <p:cNvPr id="9" name="Text Placeholder 8">
            <a:extLst>
              <a:ext uri="{FF2B5EF4-FFF2-40B4-BE49-F238E27FC236}">
                <a16:creationId xmlns:a16="http://schemas.microsoft.com/office/drawing/2014/main" id="{9881CD42-3E08-4EA1-B9C4-A351A6AC7E85}"/>
              </a:ext>
            </a:extLst>
          </p:cNvPr>
          <p:cNvSpPr>
            <a:spLocks noGrp="1"/>
          </p:cNvSpPr>
          <p:nvPr>
            <p:ph type="body" sz="half" idx="2"/>
          </p:nvPr>
        </p:nvSpPr>
        <p:spPr>
          <a:xfrm>
            <a:off x="6873606" y="2340864"/>
            <a:ext cx="4597758" cy="3793237"/>
          </a:xfrm>
        </p:spPr>
        <p:txBody>
          <a:bodyPr vert="horz" lIns="91440" tIns="45720" rIns="91440" bIns="45720" rtlCol="0" anchor="ctr">
            <a:normAutofit/>
          </a:bodyPr>
          <a:lstStyle/>
          <a:p>
            <a:pPr>
              <a:buFont typeface="Wingdings 2" panose="05020102010507070707" pitchFamily="18" charset="2"/>
              <a:buChar char=""/>
            </a:pPr>
            <a:r>
              <a:rPr lang="en-US" sz="2400" dirty="0"/>
              <a:t>First Responder Communication Priority Service</a:t>
            </a:r>
          </a:p>
          <a:p>
            <a:pPr>
              <a:buFont typeface="Wingdings 2" panose="05020102010507070707" pitchFamily="18" charset="2"/>
              <a:buChar char=""/>
            </a:pPr>
            <a:r>
              <a:rPr lang="en-US" sz="2400" dirty="0"/>
              <a:t>Communication System Overloaded</a:t>
            </a:r>
          </a:p>
          <a:p>
            <a:pPr>
              <a:buFont typeface="Wingdings 2" panose="05020102010507070707" pitchFamily="18" charset="2"/>
              <a:buChar char=""/>
            </a:pPr>
            <a:r>
              <a:rPr lang="en-US" sz="2400" dirty="0"/>
              <a:t>Power Loss</a:t>
            </a:r>
          </a:p>
          <a:p>
            <a:pPr>
              <a:buFont typeface="Wingdings 2" panose="05020102010507070707" pitchFamily="18" charset="2"/>
              <a:buChar char=""/>
            </a:pPr>
            <a:r>
              <a:rPr lang="en-US" sz="2400" dirty="0"/>
              <a:t>Communication System Damage</a:t>
            </a:r>
          </a:p>
          <a:p>
            <a:pPr>
              <a:buFont typeface="Wingdings 2" panose="05020102010507070707" pitchFamily="18" charset="2"/>
              <a:buChar char=""/>
            </a:pPr>
            <a:endParaRPr lang="en-US" dirty="0"/>
          </a:p>
          <a:p>
            <a:pPr>
              <a:buFont typeface="Wingdings 2" panose="05020102010507070707" pitchFamily="18" charset="2"/>
              <a:buChar char=""/>
            </a:pPr>
            <a:endParaRPr lang="en-US" dirty="0"/>
          </a:p>
        </p:txBody>
      </p:sp>
    </p:spTree>
    <p:extLst>
      <p:ext uri="{BB962C8B-B14F-4D97-AF65-F5344CB8AC3E}">
        <p14:creationId xmlns:p14="http://schemas.microsoft.com/office/powerpoint/2010/main" val="31654268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2B0A6-6FED-40D9-870F-514E01A7D727}"/>
              </a:ext>
            </a:extLst>
          </p:cNvPr>
          <p:cNvSpPr>
            <a:spLocks noGrp="1"/>
          </p:cNvSpPr>
          <p:nvPr>
            <p:ph type="title"/>
          </p:nvPr>
        </p:nvSpPr>
        <p:spPr>
          <a:xfrm>
            <a:off x="581193" y="729658"/>
            <a:ext cx="11029616" cy="557784"/>
          </a:xfrm>
        </p:spPr>
        <p:txBody>
          <a:bodyPr/>
          <a:lstStyle/>
          <a:p>
            <a:r>
              <a:rPr lang="en-US" dirty="0"/>
              <a:t>Communication Summary Sheets</a:t>
            </a:r>
          </a:p>
        </p:txBody>
      </p:sp>
      <p:sp>
        <p:nvSpPr>
          <p:cNvPr id="6" name="Text Placeholder 5">
            <a:extLst>
              <a:ext uri="{FF2B5EF4-FFF2-40B4-BE49-F238E27FC236}">
                <a16:creationId xmlns:a16="http://schemas.microsoft.com/office/drawing/2014/main" id="{09EBE5CD-4770-427C-BE94-970F5E3B13D3}"/>
              </a:ext>
            </a:extLst>
          </p:cNvPr>
          <p:cNvSpPr>
            <a:spLocks noGrp="1"/>
          </p:cNvSpPr>
          <p:nvPr>
            <p:ph type="body" idx="1"/>
          </p:nvPr>
        </p:nvSpPr>
        <p:spPr>
          <a:xfrm>
            <a:off x="581191" y="1405071"/>
            <a:ext cx="3508554" cy="557784"/>
          </a:xfrm>
        </p:spPr>
        <p:txBody>
          <a:bodyPr/>
          <a:lstStyle/>
          <a:p>
            <a:r>
              <a:rPr lang="en-US" sz="2400" b="1" dirty="0">
                <a:latin typeface="+mj-lt"/>
              </a:rPr>
              <a:t>Land Line Phone</a:t>
            </a:r>
          </a:p>
        </p:txBody>
      </p:sp>
      <p:sp>
        <p:nvSpPr>
          <p:cNvPr id="7" name="Content Placeholder 6">
            <a:extLst>
              <a:ext uri="{FF2B5EF4-FFF2-40B4-BE49-F238E27FC236}">
                <a16:creationId xmlns:a16="http://schemas.microsoft.com/office/drawing/2014/main" id="{33787F64-4CEC-4C4F-AC63-9273B7A53C23}"/>
              </a:ext>
            </a:extLst>
          </p:cNvPr>
          <p:cNvSpPr>
            <a:spLocks noGrp="1"/>
          </p:cNvSpPr>
          <p:nvPr>
            <p:ph sz="half" idx="2"/>
          </p:nvPr>
        </p:nvSpPr>
        <p:spPr>
          <a:xfrm>
            <a:off x="581191" y="2138289"/>
            <a:ext cx="3508554" cy="1290712"/>
          </a:xfrm>
        </p:spPr>
        <p:txBody>
          <a:bodyPr/>
          <a:lstStyle/>
          <a:p>
            <a:pPr marL="0" indent="0">
              <a:buNone/>
            </a:pPr>
            <a:r>
              <a:rPr lang="en-US" dirty="0"/>
              <a:t>Cost: Monthly Fee </a:t>
            </a:r>
            <a:r>
              <a:rPr lang="en-US" sz="1100" dirty="0"/>
              <a:t>(Starting at $10)</a:t>
            </a:r>
          </a:p>
          <a:p>
            <a:pPr marL="0" indent="0">
              <a:buNone/>
            </a:pPr>
            <a:r>
              <a:rPr lang="en-US" sz="1100" dirty="0"/>
              <a:t>Great for Day-to-day communication and may work depending on the event and severity.  System is not mobile, and does not have added services or features</a:t>
            </a:r>
            <a:endParaRPr lang="en-US" dirty="0"/>
          </a:p>
        </p:txBody>
      </p:sp>
      <p:sp>
        <p:nvSpPr>
          <p:cNvPr id="10" name="Content Placeholder 6">
            <a:extLst>
              <a:ext uri="{FF2B5EF4-FFF2-40B4-BE49-F238E27FC236}">
                <a16:creationId xmlns:a16="http://schemas.microsoft.com/office/drawing/2014/main" id="{7E01EFEA-2651-423B-9716-FEF6496296CC}"/>
              </a:ext>
            </a:extLst>
          </p:cNvPr>
          <p:cNvSpPr txBox="1">
            <a:spLocks/>
          </p:cNvSpPr>
          <p:nvPr/>
        </p:nvSpPr>
        <p:spPr>
          <a:xfrm>
            <a:off x="506035" y="4694309"/>
            <a:ext cx="3583710" cy="1489373"/>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pic>
        <p:nvPicPr>
          <p:cNvPr id="1026" name="Picture 2" descr="Image result for Land Line Phone image">
            <a:extLst>
              <a:ext uri="{FF2B5EF4-FFF2-40B4-BE49-F238E27FC236}">
                <a16:creationId xmlns:a16="http://schemas.microsoft.com/office/drawing/2014/main" id="{72B5C60E-24C4-44C0-820C-9144B62CD110}"/>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81192" y="3655073"/>
            <a:ext cx="3236428" cy="23025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79C6FA06-FDB1-415B-858B-6B03217D0569}"/>
              </a:ext>
            </a:extLst>
          </p:cNvPr>
          <p:cNvSpPr txBox="1">
            <a:spLocks/>
          </p:cNvSpPr>
          <p:nvPr/>
        </p:nvSpPr>
        <p:spPr>
          <a:xfrm>
            <a:off x="4341723" y="1405071"/>
            <a:ext cx="3508554"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400" b="1" dirty="0">
                <a:latin typeface="+mj-lt"/>
              </a:rPr>
              <a:t>Cell Phone</a:t>
            </a:r>
          </a:p>
        </p:txBody>
      </p:sp>
      <p:sp>
        <p:nvSpPr>
          <p:cNvPr id="14" name="Content Placeholder 6">
            <a:extLst>
              <a:ext uri="{FF2B5EF4-FFF2-40B4-BE49-F238E27FC236}">
                <a16:creationId xmlns:a16="http://schemas.microsoft.com/office/drawing/2014/main" id="{3FDF703E-E3A1-4B2E-AD3A-F225287C180E}"/>
              </a:ext>
            </a:extLst>
          </p:cNvPr>
          <p:cNvSpPr txBox="1">
            <a:spLocks/>
          </p:cNvSpPr>
          <p:nvPr/>
        </p:nvSpPr>
        <p:spPr>
          <a:xfrm>
            <a:off x="4341723" y="2138289"/>
            <a:ext cx="3508554" cy="1290712"/>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Cost: Monthly Fee </a:t>
            </a:r>
            <a:r>
              <a:rPr lang="en-US" sz="1100" dirty="0"/>
              <a:t>(Starting at $20)</a:t>
            </a:r>
          </a:p>
          <a:p>
            <a:pPr marL="0" indent="0">
              <a:buFont typeface="Wingdings 2" panose="05020102010507070707" pitchFamily="18" charset="2"/>
              <a:buNone/>
            </a:pPr>
            <a:r>
              <a:rPr lang="en-US" sz="1100" dirty="0"/>
              <a:t>Great for Day-to-day communication and may work depending on the event and severity. Can be use wherever service providers have communication towers and has access to text and other application software. </a:t>
            </a:r>
            <a:endParaRPr lang="en-US" dirty="0"/>
          </a:p>
        </p:txBody>
      </p:sp>
      <p:sp>
        <p:nvSpPr>
          <p:cNvPr id="16" name="Text Placeholder 5">
            <a:extLst>
              <a:ext uri="{FF2B5EF4-FFF2-40B4-BE49-F238E27FC236}">
                <a16:creationId xmlns:a16="http://schemas.microsoft.com/office/drawing/2014/main" id="{2756D891-B0E4-44E1-B7E6-483853B557D6}"/>
              </a:ext>
            </a:extLst>
          </p:cNvPr>
          <p:cNvSpPr txBox="1">
            <a:spLocks/>
          </p:cNvSpPr>
          <p:nvPr/>
        </p:nvSpPr>
        <p:spPr>
          <a:xfrm>
            <a:off x="8102254" y="1405071"/>
            <a:ext cx="3508554"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400" b="1" dirty="0" err="1">
                <a:latin typeface="+mj-lt"/>
              </a:rPr>
              <a:t>Zello</a:t>
            </a:r>
            <a:r>
              <a:rPr lang="en-US" sz="2400" b="1" dirty="0">
                <a:latin typeface="+mj-lt"/>
              </a:rPr>
              <a:t> Application</a:t>
            </a:r>
          </a:p>
        </p:txBody>
      </p:sp>
      <p:sp>
        <p:nvSpPr>
          <p:cNvPr id="17" name="Content Placeholder 6">
            <a:extLst>
              <a:ext uri="{FF2B5EF4-FFF2-40B4-BE49-F238E27FC236}">
                <a16:creationId xmlns:a16="http://schemas.microsoft.com/office/drawing/2014/main" id="{5B307D93-2135-4C69-9DE0-D8232485B363}"/>
              </a:ext>
            </a:extLst>
          </p:cNvPr>
          <p:cNvSpPr txBox="1">
            <a:spLocks/>
          </p:cNvSpPr>
          <p:nvPr/>
        </p:nvSpPr>
        <p:spPr>
          <a:xfrm>
            <a:off x="8102254" y="2138289"/>
            <a:ext cx="3508554" cy="1290712"/>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Cost: Free</a:t>
            </a:r>
            <a:endParaRPr lang="en-US" sz="1100" dirty="0"/>
          </a:p>
          <a:p>
            <a:pPr marL="0" indent="0">
              <a:buFont typeface="Wingdings 2" panose="05020102010507070707" pitchFamily="18" charset="2"/>
              <a:buNone/>
            </a:pPr>
            <a:r>
              <a:rPr lang="en-US" sz="1100" dirty="0"/>
              <a:t>Can be downloaded on cell phone, tablets, or computers. Person to person or group communication is possible.  May not function without wired internet, wireless internet, or cellular service.  Ward and Stake may already have dedicated channels or groups set up. </a:t>
            </a:r>
            <a:endParaRPr lang="en-US" dirty="0"/>
          </a:p>
        </p:txBody>
      </p:sp>
      <p:pic>
        <p:nvPicPr>
          <p:cNvPr id="1030" name="Picture 6" descr="Image result for cell phone images">
            <a:extLst>
              <a:ext uri="{FF2B5EF4-FFF2-40B4-BE49-F238E27FC236}">
                <a16:creationId xmlns:a16="http://schemas.microsoft.com/office/drawing/2014/main" id="{F0829592-EC7B-40C2-BEE7-8323885B6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082" y="3509010"/>
            <a:ext cx="3356047" cy="20339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Zello app images">
            <a:extLst>
              <a:ext uri="{FF2B5EF4-FFF2-40B4-BE49-F238E27FC236}">
                <a16:creationId xmlns:a16="http://schemas.microsoft.com/office/drawing/2014/main" id="{54B55619-7635-4625-A24F-B69D91B95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4465" y="3604434"/>
            <a:ext cx="3381681" cy="193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769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2B0A6-6FED-40D9-870F-514E01A7D727}"/>
              </a:ext>
            </a:extLst>
          </p:cNvPr>
          <p:cNvSpPr>
            <a:spLocks noGrp="1"/>
          </p:cNvSpPr>
          <p:nvPr>
            <p:ph type="title"/>
          </p:nvPr>
        </p:nvSpPr>
        <p:spPr>
          <a:xfrm>
            <a:off x="581193" y="729658"/>
            <a:ext cx="11029616" cy="557784"/>
          </a:xfrm>
        </p:spPr>
        <p:txBody>
          <a:bodyPr/>
          <a:lstStyle/>
          <a:p>
            <a:r>
              <a:rPr lang="en-US" dirty="0"/>
              <a:t>Communication Summary Sheets</a:t>
            </a:r>
          </a:p>
        </p:txBody>
      </p:sp>
      <p:sp>
        <p:nvSpPr>
          <p:cNvPr id="6" name="Text Placeholder 5">
            <a:extLst>
              <a:ext uri="{FF2B5EF4-FFF2-40B4-BE49-F238E27FC236}">
                <a16:creationId xmlns:a16="http://schemas.microsoft.com/office/drawing/2014/main" id="{09EBE5CD-4770-427C-BE94-970F5E3B13D3}"/>
              </a:ext>
            </a:extLst>
          </p:cNvPr>
          <p:cNvSpPr>
            <a:spLocks noGrp="1"/>
          </p:cNvSpPr>
          <p:nvPr>
            <p:ph type="body" idx="1"/>
          </p:nvPr>
        </p:nvSpPr>
        <p:spPr>
          <a:xfrm>
            <a:off x="581191" y="1405071"/>
            <a:ext cx="3508554" cy="557784"/>
          </a:xfrm>
        </p:spPr>
        <p:txBody>
          <a:bodyPr/>
          <a:lstStyle/>
          <a:p>
            <a:r>
              <a:rPr lang="en-US" sz="2400" b="1" dirty="0">
                <a:latin typeface="+mj-lt"/>
              </a:rPr>
              <a:t>Walkie Talkie</a:t>
            </a:r>
          </a:p>
        </p:txBody>
      </p:sp>
      <p:sp>
        <p:nvSpPr>
          <p:cNvPr id="7" name="Content Placeholder 6">
            <a:extLst>
              <a:ext uri="{FF2B5EF4-FFF2-40B4-BE49-F238E27FC236}">
                <a16:creationId xmlns:a16="http://schemas.microsoft.com/office/drawing/2014/main" id="{33787F64-4CEC-4C4F-AC63-9273B7A53C23}"/>
              </a:ext>
            </a:extLst>
          </p:cNvPr>
          <p:cNvSpPr>
            <a:spLocks noGrp="1"/>
          </p:cNvSpPr>
          <p:nvPr>
            <p:ph sz="half" idx="2"/>
          </p:nvPr>
        </p:nvSpPr>
        <p:spPr>
          <a:xfrm>
            <a:off x="581191" y="2138289"/>
            <a:ext cx="3508554" cy="1290712"/>
          </a:xfrm>
        </p:spPr>
        <p:txBody>
          <a:bodyPr>
            <a:normAutofit/>
          </a:bodyPr>
          <a:lstStyle/>
          <a:p>
            <a:pPr marL="0" indent="0">
              <a:buNone/>
            </a:pPr>
            <a:r>
              <a:rPr lang="en-US" dirty="0"/>
              <a:t>Cost: $15 to $80 per unit</a:t>
            </a:r>
            <a:endParaRPr lang="en-US" sz="1100" dirty="0"/>
          </a:p>
          <a:p>
            <a:pPr marL="0" indent="0">
              <a:buNone/>
            </a:pPr>
            <a:r>
              <a:rPr lang="en-US" sz="1100" dirty="0"/>
              <a:t>No privacy from others on use</a:t>
            </a:r>
          </a:p>
          <a:p>
            <a:pPr marL="0" indent="0">
              <a:buNone/>
            </a:pPr>
            <a:r>
              <a:rPr lang="en-US" sz="1100" dirty="0"/>
              <a:t>Urban Range 200 yards or vertical about 5 floors in buildings to 2 miles in open area with no obstructions</a:t>
            </a:r>
            <a:endParaRPr lang="en-US" dirty="0"/>
          </a:p>
        </p:txBody>
      </p:sp>
      <p:sp>
        <p:nvSpPr>
          <p:cNvPr id="10" name="Content Placeholder 6">
            <a:extLst>
              <a:ext uri="{FF2B5EF4-FFF2-40B4-BE49-F238E27FC236}">
                <a16:creationId xmlns:a16="http://schemas.microsoft.com/office/drawing/2014/main" id="{7E01EFEA-2651-423B-9716-FEF6496296CC}"/>
              </a:ext>
            </a:extLst>
          </p:cNvPr>
          <p:cNvSpPr txBox="1">
            <a:spLocks/>
          </p:cNvSpPr>
          <p:nvPr/>
        </p:nvSpPr>
        <p:spPr>
          <a:xfrm>
            <a:off x="506035" y="4694309"/>
            <a:ext cx="3583710" cy="1489373"/>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13" name="Text Placeholder 5">
            <a:extLst>
              <a:ext uri="{FF2B5EF4-FFF2-40B4-BE49-F238E27FC236}">
                <a16:creationId xmlns:a16="http://schemas.microsoft.com/office/drawing/2014/main" id="{79C6FA06-FDB1-415B-858B-6B03217D0569}"/>
              </a:ext>
            </a:extLst>
          </p:cNvPr>
          <p:cNvSpPr txBox="1">
            <a:spLocks/>
          </p:cNvSpPr>
          <p:nvPr/>
        </p:nvSpPr>
        <p:spPr>
          <a:xfrm>
            <a:off x="4341723" y="1405071"/>
            <a:ext cx="3508554"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400" b="1" dirty="0">
                <a:latin typeface="+mj-lt"/>
              </a:rPr>
              <a:t>Citizen Band Radios (CB)</a:t>
            </a:r>
          </a:p>
        </p:txBody>
      </p:sp>
      <p:sp>
        <p:nvSpPr>
          <p:cNvPr id="14" name="Content Placeholder 6">
            <a:extLst>
              <a:ext uri="{FF2B5EF4-FFF2-40B4-BE49-F238E27FC236}">
                <a16:creationId xmlns:a16="http://schemas.microsoft.com/office/drawing/2014/main" id="{3FDF703E-E3A1-4B2E-AD3A-F225287C180E}"/>
              </a:ext>
            </a:extLst>
          </p:cNvPr>
          <p:cNvSpPr txBox="1">
            <a:spLocks/>
          </p:cNvSpPr>
          <p:nvPr/>
        </p:nvSpPr>
        <p:spPr>
          <a:xfrm>
            <a:off x="4341723" y="2138289"/>
            <a:ext cx="3508554" cy="1290712"/>
          </a:xfrm>
          <a:prstGeom prst="rect">
            <a:avLst/>
          </a:prstGeom>
        </p:spPr>
        <p:txBody>
          <a:bodyPr vert="horz" lIns="91440" tIns="45720" rIns="91440" bIns="45720" rtlCol="0" anchor="t">
            <a:normAutofit fontScale="70000" lnSpcReduction="2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Cost: Handheld $40 - $80 -  Base Station $90 to $180 per unit</a:t>
            </a:r>
          </a:p>
          <a:p>
            <a:pPr marL="0" indent="0">
              <a:buFont typeface="Wingdings 2" panose="05020102010507070707" pitchFamily="18" charset="2"/>
              <a:buNone/>
            </a:pPr>
            <a:r>
              <a:rPr lang="en-US" sz="1100" dirty="0"/>
              <a:t>40 communication channels</a:t>
            </a:r>
          </a:p>
          <a:p>
            <a:pPr marL="0" indent="0">
              <a:buFont typeface="Wingdings 2" panose="05020102010507070707" pitchFamily="18" charset="2"/>
              <a:buNone/>
            </a:pPr>
            <a:r>
              <a:rPr lang="en-US" sz="1100" dirty="0"/>
              <a:t>Must have power source and no privacy from others on the same channel</a:t>
            </a:r>
          </a:p>
          <a:p>
            <a:pPr marL="0" indent="0">
              <a:buFont typeface="Wingdings 2" panose="05020102010507070707" pitchFamily="18" charset="2"/>
              <a:buNone/>
            </a:pPr>
            <a:r>
              <a:rPr lang="en-US" sz="1100" dirty="0"/>
              <a:t>Urban range of 0.5 to 1.5 miles depending on integrated or external antenna and power of system. Up to 25 mile in open area with no obstruction</a:t>
            </a:r>
            <a:endParaRPr lang="en-US" dirty="0"/>
          </a:p>
        </p:txBody>
      </p:sp>
      <p:sp>
        <p:nvSpPr>
          <p:cNvPr id="16" name="Text Placeholder 5">
            <a:extLst>
              <a:ext uri="{FF2B5EF4-FFF2-40B4-BE49-F238E27FC236}">
                <a16:creationId xmlns:a16="http://schemas.microsoft.com/office/drawing/2014/main" id="{2756D891-B0E4-44E1-B7E6-483853B557D6}"/>
              </a:ext>
            </a:extLst>
          </p:cNvPr>
          <p:cNvSpPr txBox="1">
            <a:spLocks/>
          </p:cNvSpPr>
          <p:nvPr/>
        </p:nvSpPr>
        <p:spPr>
          <a:xfrm>
            <a:off x="8102254" y="1405071"/>
            <a:ext cx="3508554"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400" b="1" dirty="0">
                <a:latin typeface="+mj-lt"/>
              </a:rPr>
              <a:t>Family Radio Service (FRS)</a:t>
            </a:r>
          </a:p>
        </p:txBody>
      </p:sp>
      <p:sp>
        <p:nvSpPr>
          <p:cNvPr id="17" name="Content Placeholder 6">
            <a:extLst>
              <a:ext uri="{FF2B5EF4-FFF2-40B4-BE49-F238E27FC236}">
                <a16:creationId xmlns:a16="http://schemas.microsoft.com/office/drawing/2014/main" id="{5B307D93-2135-4C69-9DE0-D8232485B363}"/>
              </a:ext>
            </a:extLst>
          </p:cNvPr>
          <p:cNvSpPr txBox="1">
            <a:spLocks/>
          </p:cNvSpPr>
          <p:nvPr/>
        </p:nvSpPr>
        <p:spPr>
          <a:xfrm>
            <a:off x="8102254" y="2138289"/>
            <a:ext cx="3508554" cy="1290712"/>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Cost: $30 to $200 per unit</a:t>
            </a:r>
          </a:p>
          <a:p>
            <a:pPr marL="0" indent="0">
              <a:buFont typeface="Wingdings 2" panose="05020102010507070707" pitchFamily="18" charset="2"/>
              <a:buNone/>
            </a:pPr>
            <a:r>
              <a:rPr lang="en-US" sz="1100" dirty="0"/>
              <a:t>15 Channels with up to 42 privacy codes per channel</a:t>
            </a:r>
          </a:p>
          <a:p>
            <a:pPr marL="0" indent="0">
              <a:buFont typeface="Wingdings 2" panose="05020102010507070707" pitchFamily="18" charset="2"/>
              <a:buNone/>
            </a:pPr>
            <a:r>
              <a:rPr lang="en-US" sz="1100" dirty="0"/>
              <a:t>May have compatibility with GMRS systems on channels 1-15</a:t>
            </a:r>
          </a:p>
          <a:p>
            <a:pPr marL="0" indent="0">
              <a:buFont typeface="Wingdings 2" panose="05020102010507070707" pitchFamily="18" charset="2"/>
              <a:buNone/>
            </a:pPr>
            <a:r>
              <a:rPr lang="en-US" sz="1100" dirty="0"/>
              <a:t>Urban Range if ~0.5 mile and in open area with no obstructions 3–5-mile range</a:t>
            </a:r>
          </a:p>
        </p:txBody>
      </p:sp>
      <p:pic>
        <p:nvPicPr>
          <p:cNvPr id="2050" name="Picture 2" descr="Image result for range of walkie talkie">
            <a:extLst>
              <a:ext uri="{FF2B5EF4-FFF2-40B4-BE49-F238E27FC236}">
                <a16:creationId xmlns:a16="http://schemas.microsoft.com/office/drawing/2014/main" id="{8CF6CDF5-03DC-4866-932E-EDD99B0D42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88" y="3604433"/>
            <a:ext cx="2527772" cy="2576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b radio base station and hand held images">
            <a:extLst>
              <a:ext uri="{FF2B5EF4-FFF2-40B4-BE49-F238E27FC236}">
                <a16:creationId xmlns:a16="http://schemas.microsoft.com/office/drawing/2014/main" id="{F0E3F899-94FD-4967-BCA0-952480664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512" y="3429000"/>
            <a:ext cx="168592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b radio base station with antenna images">
            <a:extLst>
              <a:ext uri="{FF2B5EF4-FFF2-40B4-BE49-F238E27FC236}">
                <a16:creationId xmlns:a16="http://schemas.microsoft.com/office/drawing/2014/main" id="{D6DB14DD-0D53-4EBF-B17E-73A0FB03DE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8077" y="4595679"/>
            <a:ext cx="23622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FRS radio images">
            <a:extLst>
              <a:ext uri="{FF2B5EF4-FFF2-40B4-BE49-F238E27FC236}">
                <a16:creationId xmlns:a16="http://schemas.microsoft.com/office/drawing/2014/main" id="{5B473F60-262D-480C-A398-698030ED1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2503" y="3657599"/>
            <a:ext cx="2433637" cy="239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0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2B0A6-6FED-40D9-870F-514E01A7D727}"/>
              </a:ext>
            </a:extLst>
          </p:cNvPr>
          <p:cNvSpPr>
            <a:spLocks noGrp="1"/>
          </p:cNvSpPr>
          <p:nvPr>
            <p:ph type="title"/>
          </p:nvPr>
        </p:nvSpPr>
        <p:spPr>
          <a:xfrm>
            <a:off x="581193" y="729658"/>
            <a:ext cx="11029616" cy="557784"/>
          </a:xfrm>
        </p:spPr>
        <p:txBody>
          <a:bodyPr/>
          <a:lstStyle/>
          <a:p>
            <a:r>
              <a:rPr lang="en-US" dirty="0"/>
              <a:t>Communication Summary Sheets</a:t>
            </a:r>
          </a:p>
        </p:txBody>
      </p:sp>
      <p:sp>
        <p:nvSpPr>
          <p:cNvPr id="6" name="Text Placeholder 5">
            <a:extLst>
              <a:ext uri="{FF2B5EF4-FFF2-40B4-BE49-F238E27FC236}">
                <a16:creationId xmlns:a16="http://schemas.microsoft.com/office/drawing/2014/main" id="{09EBE5CD-4770-427C-BE94-970F5E3B13D3}"/>
              </a:ext>
            </a:extLst>
          </p:cNvPr>
          <p:cNvSpPr>
            <a:spLocks noGrp="1"/>
          </p:cNvSpPr>
          <p:nvPr>
            <p:ph type="body" idx="1"/>
          </p:nvPr>
        </p:nvSpPr>
        <p:spPr>
          <a:xfrm>
            <a:off x="581191" y="1405071"/>
            <a:ext cx="5262828" cy="557784"/>
          </a:xfrm>
        </p:spPr>
        <p:txBody>
          <a:bodyPr/>
          <a:lstStyle/>
          <a:p>
            <a:r>
              <a:rPr lang="en-US" sz="2400" b="1" dirty="0">
                <a:latin typeface="+mj-lt"/>
              </a:rPr>
              <a:t>General Mobile Radio Service (GMRS)</a:t>
            </a:r>
          </a:p>
        </p:txBody>
      </p:sp>
      <p:sp>
        <p:nvSpPr>
          <p:cNvPr id="7" name="Content Placeholder 6">
            <a:extLst>
              <a:ext uri="{FF2B5EF4-FFF2-40B4-BE49-F238E27FC236}">
                <a16:creationId xmlns:a16="http://schemas.microsoft.com/office/drawing/2014/main" id="{33787F64-4CEC-4C4F-AC63-9273B7A53C23}"/>
              </a:ext>
            </a:extLst>
          </p:cNvPr>
          <p:cNvSpPr>
            <a:spLocks noGrp="1"/>
          </p:cNvSpPr>
          <p:nvPr>
            <p:ph sz="half" idx="2"/>
          </p:nvPr>
        </p:nvSpPr>
        <p:spPr>
          <a:xfrm>
            <a:off x="581191" y="1962855"/>
            <a:ext cx="5262828" cy="1664806"/>
          </a:xfrm>
        </p:spPr>
        <p:txBody>
          <a:bodyPr>
            <a:normAutofit fontScale="85000" lnSpcReduction="20000"/>
          </a:bodyPr>
          <a:lstStyle/>
          <a:p>
            <a:pPr marL="0" indent="0">
              <a:buNone/>
            </a:pPr>
            <a:r>
              <a:rPr lang="en-US" dirty="0"/>
              <a:t>Cost: $35 to $400+</a:t>
            </a:r>
          </a:p>
          <a:p>
            <a:pPr marL="0" indent="0">
              <a:buNone/>
            </a:pPr>
            <a:r>
              <a:rPr lang="en-US" sz="1100" dirty="0"/>
              <a:t>Requires an FCC license (no testing required) at ~$80 and license covers the entire household for 10 years</a:t>
            </a:r>
          </a:p>
          <a:p>
            <a:pPr marL="0" indent="0">
              <a:buNone/>
            </a:pPr>
            <a:r>
              <a:rPr lang="en-US" sz="1100" dirty="0"/>
              <a:t>Systems can be low power handheld to high power base systems, some sources require power sources other than batteries</a:t>
            </a:r>
          </a:p>
          <a:p>
            <a:pPr marL="0" indent="0">
              <a:buNone/>
            </a:pPr>
            <a:r>
              <a:rPr lang="en-US" sz="1100" dirty="0"/>
              <a:t>22 channels (15 with the FRS) 8 repeater channels, with up to 142 privacy codes. </a:t>
            </a:r>
          </a:p>
          <a:p>
            <a:pPr marL="0" indent="0">
              <a:buNone/>
            </a:pPr>
            <a:r>
              <a:rPr lang="en-US" sz="1100" dirty="0"/>
              <a:t>Range depends on wattage, antenna, and chosen operation channel, and if Repeaters are available.  Urban range from 0.5 mile to 10 mile and in unobstructed areas up to 65-mile range. </a:t>
            </a:r>
          </a:p>
        </p:txBody>
      </p:sp>
      <p:sp>
        <p:nvSpPr>
          <p:cNvPr id="10" name="Content Placeholder 6">
            <a:extLst>
              <a:ext uri="{FF2B5EF4-FFF2-40B4-BE49-F238E27FC236}">
                <a16:creationId xmlns:a16="http://schemas.microsoft.com/office/drawing/2014/main" id="{7E01EFEA-2651-423B-9716-FEF6496296CC}"/>
              </a:ext>
            </a:extLst>
          </p:cNvPr>
          <p:cNvSpPr txBox="1">
            <a:spLocks/>
          </p:cNvSpPr>
          <p:nvPr/>
        </p:nvSpPr>
        <p:spPr>
          <a:xfrm>
            <a:off x="506035" y="4694309"/>
            <a:ext cx="3583710" cy="1489373"/>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US" dirty="0"/>
          </a:p>
        </p:txBody>
      </p:sp>
      <p:sp>
        <p:nvSpPr>
          <p:cNvPr id="13" name="Text Placeholder 5">
            <a:extLst>
              <a:ext uri="{FF2B5EF4-FFF2-40B4-BE49-F238E27FC236}">
                <a16:creationId xmlns:a16="http://schemas.microsoft.com/office/drawing/2014/main" id="{79C6FA06-FDB1-415B-858B-6B03217D0569}"/>
              </a:ext>
            </a:extLst>
          </p:cNvPr>
          <p:cNvSpPr txBox="1">
            <a:spLocks/>
          </p:cNvSpPr>
          <p:nvPr/>
        </p:nvSpPr>
        <p:spPr>
          <a:xfrm>
            <a:off x="6347979" y="1405071"/>
            <a:ext cx="5262829"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sz="2400" b="1" dirty="0">
                <a:latin typeface="+mj-lt"/>
              </a:rPr>
              <a:t>HAM Radio</a:t>
            </a:r>
          </a:p>
        </p:txBody>
      </p:sp>
      <p:sp>
        <p:nvSpPr>
          <p:cNvPr id="14" name="Content Placeholder 6">
            <a:extLst>
              <a:ext uri="{FF2B5EF4-FFF2-40B4-BE49-F238E27FC236}">
                <a16:creationId xmlns:a16="http://schemas.microsoft.com/office/drawing/2014/main" id="{3FDF703E-E3A1-4B2E-AD3A-F225287C180E}"/>
              </a:ext>
            </a:extLst>
          </p:cNvPr>
          <p:cNvSpPr txBox="1">
            <a:spLocks/>
          </p:cNvSpPr>
          <p:nvPr/>
        </p:nvSpPr>
        <p:spPr>
          <a:xfrm>
            <a:off x="6347979" y="1962856"/>
            <a:ext cx="5262829" cy="1761638"/>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dirty="0"/>
              <a:t>Cost: $80 to $800+</a:t>
            </a:r>
          </a:p>
          <a:p>
            <a:pPr marL="0" indent="0">
              <a:buFont typeface="Wingdings 2" panose="05020102010507070707" pitchFamily="18" charset="2"/>
              <a:buNone/>
            </a:pPr>
            <a:r>
              <a:rPr lang="en-US" sz="1100" dirty="0"/>
              <a:t>Requires an FCC license and testing fees (starting at $15 and up) Three different License levels (Technician, General, Amateur).  License is for an individual only and is good for 10 years. </a:t>
            </a:r>
          </a:p>
          <a:p>
            <a:pPr marL="0" indent="0">
              <a:buFont typeface="Wingdings 2" panose="05020102010507070707" pitchFamily="18" charset="2"/>
              <a:buNone/>
            </a:pPr>
            <a:r>
              <a:rPr lang="en-US" sz="1100" dirty="0"/>
              <a:t>Multiple frequency bands, ability to send digital data in some bands depending on equipment.  Some equipment requires power sources other than batteries.</a:t>
            </a:r>
          </a:p>
          <a:p>
            <a:pPr marL="0" indent="0">
              <a:buFont typeface="Wingdings 2" panose="05020102010507070707" pitchFamily="18" charset="2"/>
              <a:buNone/>
            </a:pPr>
            <a:r>
              <a:rPr lang="en-US" sz="1100" dirty="0"/>
              <a:t>Range is dependent on wattage, antenna, repeaters, and chosen operation band (HF, UHF, VHF, etc.) some systems can communicate around the world, where other systems will only reach 10 miles in very dense urban terrain. </a:t>
            </a:r>
          </a:p>
          <a:p>
            <a:pPr marL="0" indent="0">
              <a:buFont typeface="Wingdings 2" panose="05020102010507070707" pitchFamily="18" charset="2"/>
              <a:buNone/>
            </a:pPr>
            <a:endParaRPr lang="en-US" dirty="0"/>
          </a:p>
        </p:txBody>
      </p:sp>
      <p:pic>
        <p:nvPicPr>
          <p:cNvPr id="3078" name="Picture 6" descr="Image result for GMRS radio images">
            <a:extLst>
              <a:ext uri="{FF2B5EF4-FFF2-40B4-BE49-F238E27FC236}">
                <a16:creationId xmlns:a16="http://schemas.microsoft.com/office/drawing/2014/main" id="{5A000ABE-AC08-4F33-AF2A-2D358903F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0" y="3724494"/>
            <a:ext cx="4204169" cy="25565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HAM radio images">
            <a:extLst>
              <a:ext uri="{FF2B5EF4-FFF2-40B4-BE49-F238E27FC236}">
                <a16:creationId xmlns:a16="http://schemas.microsoft.com/office/drawing/2014/main" id="{6BFF0963-5B28-4677-A2DA-ECB335C4A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979" y="3764890"/>
            <a:ext cx="258000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HAM radio images">
            <a:extLst>
              <a:ext uri="{FF2B5EF4-FFF2-40B4-BE49-F238E27FC236}">
                <a16:creationId xmlns:a16="http://schemas.microsoft.com/office/drawing/2014/main" id="{F8DB53A9-EC23-4935-BDD6-7F1DF240C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6320" y="4440303"/>
            <a:ext cx="3029645" cy="201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00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45" name="Rectangle 7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0246" name="Rectangle 7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7" name="Rectangle 7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86684D-B98F-44AB-80A3-829210BE3685}"/>
              </a:ext>
            </a:extLst>
          </p:cNvPr>
          <p:cNvSpPr>
            <a:spLocks noGrp="1"/>
          </p:cNvSpPr>
          <p:nvPr>
            <p:ph type="title"/>
          </p:nvPr>
        </p:nvSpPr>
        <p:spPr>
          <a:xfrm>
            <a:off x="672280" y="650034"/>
            <a:ext cx="3259016" cy="1376730"/>
          </a:xfrm>
        </p:spPr>
        <p:txBody>
          <a:bodyPr vert="horz" lIns="91440" tIns="45720" rIns="91440" bIns="45720" rtlCol="0" anchor="b">
            <a:normAutofit/>
          </a:bodyPr>
          <a:lstStyle/>
          <a:p>
            <a:r>
              <a:rPr lang="en-US" sz="2800" b="0" kern="1200" cap="all" dirty="0">
                <a:solidFill>
                  <a:schemeClr val="bg1">
                    <a:lumMod val="75000"/>
                    <a:lumOff val="25000"/>
                  </a:schemeClr>
                </a:solidFill>
                <a:latin typeface="+mj-lt"/>
                <a:ea typeface="+mj-ea"/>
                <a:cs typeface="+mj-cs"/>
              </a:rPr>
              <a:t>Current Stake Plan on Communication</a:t>
            </a:r>
          </a:p>
        </p:txBody>
      </p:sp>
      <p:sp>
        <p:nvSpPr>
          <p:cNvPr id="10248" name="Rectangle 78">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49" name="Rectangle 8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250" name="Rectangle 82">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1777DAD5-26B7-4E0A-B99D-4B458250B7F6}"/>
              </a:ext>
            </a:extLst>
          </p:cNvPr>
          <p:cNvSpPr>
            <a:spLocks noGrp="1"/>
          </p:cNvSpPr>
          <p:nvPr>
            <p:ph type="body" sz="half" idx="2"/>
          </p:nvPr>
        </p:nvSpPr>
        <p:spPr>
          <a:xfrm>
            <a:off x="671513" y="2026764"/>
            <a:ext cx="3123783" cy="4181203"/>
          </a:xfrm>
        </p:spPr>
        <p:txBody>
          <a:bodyPr vert="horz" lIns="91440" tIns="45720" rIns="91440" bIns="45720" rtlCol="0" anchor="t">
            <a:normAutofit/>
          </a:bodyPr>
          <a:lstStyle/>
          <a:p>
            <a:pPr marL="342900" indent="-342900">
              <a:buFont typeface="+mj-lt"/>
              <a:buAutoNum type="arabicParenR"/>
            </a:pPr>
            <a:r>
              <a:rPr lang="en-US" dirty="0">
                <a:solidFill>
                  <a:schemeClr val="bg1">
                    <a:lumMod val="75000"/>
                    <a:lumOff val="25000"/>
                  </a:schemeClr>
                </a:solidFill>
              </a:rPr>
              <a:t>Phone</a:t>
            </a:r>
          </a:p>
          <a:p>
            <a:pPr marL="342900" indent="-342900">
              <a:buFont typeface="+mj-lt"/>
              <a:buAutoNum type="arabicParenR"/>
            </a:pPr>
            <a:r>
              <a:rPr lang="en-US" dirty="0">
                <a:solidFill>
                  <a:schemeClr val="bg1">
                    <a:lumMod val="75000"/>
                    <a:lumOff val="25000"/>
                  </a:schemeClr>
                </a:solidFill>
              </a:rPr>
              <a:t>Internet (email, social media)</a:t>
            </a:r>
          </a:p>
          <a:p>
            <a:pPr marL="342900" indent="-342900">
              <a:buFont typeface="+mj-lt"/>
              <a:buAutoNum type="arabicParenR"/>
            </a:pPr>
            <a:r>
              <a:rPr lang="en-US" dirty="0">
                <a:solidFill>
                  <a:schemeClr val="bg1">
                    <a:lumMod val="75000"/>
                    <a:lumOff val="25000"/>
                  </a:schemeClr>
                </a:solidFill>
              </a:rPr>
              <a:t>Mass Text Message</a:t>
            </a:r>
          </a:p>
          <a:p>
            <a:pPr marL="342900" indent="-342900">
              <a:buFont typeface="+mj-lt"/>
              <a:buAutoNum type="arabicParenR"/>
            </a:pPr>
            <a:r>
              <a:rPr lang="en-US" dirty="0">
                <a:solidFill>
                  <a:schemeClr val="bg1">
                    <a:lumMod val="75000"/>
                    <a:lumOff val="25000"/>
                  </a:schemeClr>
                </a:solidFill>
              </a:rPr>
              <a:t>Radio </a:t>
            </a:r>
          </a:p>
          <a:p>
            <a:pPr marL="800100" lvl="1" indent="-342900">
              <a:buFont typeface="+mj-lt"/>
              <a:buAutoNum type="arabicParenR"/>
            </a:pPr>
            <a:r>
              <a:rPr lang="en-US" dirty="0">
                <a:solidFill>
                  <a:schemeClr val="bg1">
                    <a:lumMod val="75000"/>
                    <a:lumOff val="25000"/>
                  </a:schemeClr>
                </a:solidFill>
              </a:rPr>
              <a:t>FRS/GMRS</a:t>
            </a:r>
          </a:p>
          <a:p>
            <a:pPr marL="1257300" lvl="2" indent="-342900">
              <a:buFont typeface="+mj-lt"/>
              <a:buAutoNum type="arabicParenR"/>
            </a:pPr>
            <a:r>
              <a:rPr lang="en-US" dirty="0">
                <a:solidFill>
                  <a:schemeClr val="bg1">
                    <a:lumMod val="75000"/>
                    <a:lumOff val="25000"/>
                  </a:schemeClr>
                </a:solidFill>
              </a:rPr>
              <a:t>Was Channel 14, privacy 14</a:t>
            </a:r>
          </a:p>
          <a:p>
            <a:pPr marL="1257300" lvl="2" indent="-342900">
              <a:buFont typeface="+mj-lt"/>
              <a:buAutoNum type="arabicParenR"/>
            </a:pPr>
            <a:r>
              <a:rPr lang="en-US" dirty="0">
                <a:solidFill>
                  <a:schemeClr val="bg1">
                    <a:lumMod val="75000"/>
                    <a:lumOff val="25000"/>
                  </a:schemeClr>
                </a:solidFill>
              </a:rPr>
              <a:t>To Channel 7, privacy 7</a:t>
            </a:r>
          </a:p>
          <a:p>
            <a:pPr marL="800100" lvl="1" indent="-342900">
              <a:buFont typeface="+mj-lt"/>
              <a:buAutoNum type="arabicParenR"/>
            </a:pPr>
            <a:r>
              <a:rPr lang="en-US" dirty="0">
                <a:solidFill>
                  <a:schemeClr val="bg1">
                    <a:lumMod val="75000"/>
                    <a:lumOff val="25000"/>
                  </a:schemeClr>
                </a:solidFill>
              </a:rPr>
              <a:t>HAM Radio </a:t>
            </a:r>
          </a:p>
          <a:p>
            <a:pPr marL="1257300" lvl="2" indent="-342900">
              <a:buFont typeface="+mj-lt"/>
              <a:buAutoNum type="arabicParenR"/>
            </a:pPr>
            <a:r>
              <a:rPr lang="en-US" dirty="0">
                <a:solidFill>
                  <a:schemeClr val="bg1">
                    <a:lumMod val="75000"/>
                    <a:lumOff val="25000"/>
                  </a:schemeClr>
                </a:solidFill>
              </a:rPr>
              <a:t>Repeater at 147.21MHz</a:t>
            </a:r>
          </a:p>
          <a:p>
            <a:pPr marL="1257300" lvl="2" indent="-342900">
              <a:buFont typeface="+mj-lt"/>
              <a:buAutoNum type="arabicParenR"/>
            </a:pPr>
            <a:r>
              <a:rPr lang="en-US" dirty="0">
                <a:solidFill>
                  <a:schemeClr val="bg1">
                    <a:lumMod val="75000"/>
                    <a:lumOff val="25000"/>
                  </a:schemeClr>
                </a:solidFill>
              </a:rPr>
              <a:t>Backup at 147.15MHz</a:t>
            </a:r>
          </a:p>
          <a:p>
            <a:pPr marL="342900" indent="-342900">
              <a:buFont typeface="+mj-lt"/>
              <a:buAutoNum type="arabicParenR"/>
            </a:pPr>
            <a:r>
              <a:rPr lang="en-US" dirty="0">
                <a:solidFill>
                  <a:schemeClr val="bg1">
                    <a:lumMod val="75000"/>
                    <a:lumOff val="25000"/>
                  </a:schemeClr>
                </a:solidFill>
              </a:rPr>
              <a:t>Personal Contact</a:t>
            </a:r>
          </a:p>
          <a:p>
            <a:pPr marL="800100" lvl="1" indent="-342900">
              <a:buFont typeface="+mj-lt"/>
              <a:buAutoNum type="arabicParenR"/>
            </a:pPr>
            <a:r>
              <a:rPr lang="en-US" dirty="0">
                <a:solidFill>
                  <a:schemeClr val="bg1">
                    <a:lumMod val="75000"/>
                    <a:lumOff val="25000"/>
                  </a:schemeClr>
                </a:solidFill>
              </a:rPr>
              <a:t>Foot/Bicycle/Car/ATV. Etc. </a:t>
            </a:r>
          </a:p>
        </p:txBody>
      </p:sp>
      <p:pic>
        <p:nvPicPr>
          <p:cNvPr id="10242" name="Picture 2" descr="PM Course - What Is a Communication Plan and How to Build One - Celoxis">
            <a:extLst>
              <a:ext uri="{FF2B5EF4-FFF2-40B4-BE49-F238E27FC236}">
                <a16:creationId xmlns:a16="http://schemas.microsoft.com/office/drawing/2014/main" id="{19825C94-A0AC-4663-B883-EDFED56AC8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a:stretch/>
        </p:blipFill>
        <p:spPr bwMode="auto">
          <a:xfrm>
            <a:off x="4241830" y="601200"/>
            <a:ext cx="7503636" cy="578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88317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9" name="Rectangle 78">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rgbClr val="574E43"/>
          </a:solidFill>
          <a:ln>
            <a:noFill/>
          </a:ln>
          <a:effectLst/>
        </p:spPr>
        <p:style>
          <a:lnRef idx="1">
            <a:schemeClr val="accent1"/>
          </a:lnRef>
          <a:fillRef idx="3">
            <a:schemeClr val="accent1"/>
          </a:fillRef>
          <a:effectRef idx="2">
            <a:schemeClr val="accent1"/>
          </a:effectRef>
          <a:fontRef idx="minor">
            <a:schemeClr val="lt1"/>
          </a:fontRef>
        </p:style>
      </p:sp>
      <p:pic>
        <p:nvPicPr>
          <p:cNvPr id="13314" name="Picture 2" descr="Social Media Planning &amp; Goal Setting for B2B Marketers - Leadtail">
            <a:extLst>
              <a:ext uri="{FF2B5EF4-FFF2-40B4-BE49-F238E27FC236}">
                <a16:creationId xmlns:a16="http://schemas.microsoft.com/office/drawing/2014/main" id="{1E0D517F-8D1E-4708-B3C1-5F9E94D290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29095" y="1097392"/>
            <a:ext cx="6871693" cy="4572800"/>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rgbClr val="574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26718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Widescreen</PresentationFormat>
  <Paragraphs>188</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Franklin Gothic Book</vt:lpstr>
      <vt:lpstr>Franklin Gothic Demi</vt:lpstr>
      <vt:lpstr>Gill Sans MT</vt:lpstr>
      <vt:lpstr>Wingdings 2</vt:lpstr>
      <vt:lpstr>DividendVTI</vt:lpstr>
      <vt:lpstr>Communication and Alternative Coms</vt:lpstr>
      <vt:lpstr>Frequency and Impact, and communication choices</vt:lpstr>
      <vt:lpstr>Communication Plans</vt:lpstr>
      <vt:lpstr>Emergency Situational Impact</vt:lpstr>
      <vt:lpstr>Communication Summary Sheets</vt:lpstr>
      <vt:lpstr>Communication Summary Sheets</vt:lpstr>
      <vt:lpstr>Communication Summary Sheets</vt:lpstr>
      <vt:lpstr>Current Stake Plan on Communication</vt:lpstr>
      <vt:lpstr>PowerPoint Presentation</vt:lpstr>
      <vt:lpstr>PowerPoint Presentation</vt:lpstr>
      <vt:lpstr>Land Line Phones</vt:lpstr>
      <vt:lpstr>Cell Phones</vt:lpstr>
      <vt:lpstr>Software Applications</vt:lpstr>
      <vt:lpstr>Walkie-Talkie</vt:lpstr>
      <vt:lpstr>Citizen Band (CB) Radios</vt:lpstr>
      <vt:lpstr>Family Radio Service (FRS)</vt:lpstr>
      <vt:lpstr>General Mobile Radio Service (GMRS)</vt:lpstr>
      <vt:lpstr>GMRS and FRS frequency and Power Chart</vt:lpstr>
      <vt:lpstr>Ham Radio (slide 1)</vt:lpstr>
      <vt:lpstr>Ham Radio (slide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and Alternative Coms</dc:title>
  <dc:creator>Chase Ochs</dc:creator>
  <cp:lastModifiedBy>Chase Ochs</cp:lastModifiedBy>
  <cp:revision>4</cp:revision>
  <dcterms:created xsi:type="dcterms:W3CDTF">2020-12-22T03:42:34Z</dcterms:created>
  <dcterms:modified xsi:type="dcterms:W3CDTF">2021-01-06T04:13:21Z</dcterms:modified>
</cp:coreProperties>
</file>