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ed44946531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ed44946531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ed44946531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2ed44946531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ed44946531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ed44946531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ed44946531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2ed44946531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ed44946531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2ed44946531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ed44946531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2ed44946531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ed44946531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2ed44946531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2ed44946531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2ed44946531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ed44946531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2ed44946531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2ed44946531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2ed44946531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ed44946531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ed44946531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ed44946531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ed44946531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2ed44946531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2ed44946531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ed44946531_0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2ed44946531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2ed44946531_0_1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2ed44946531_0_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2ed44946531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2ed44946531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2ed44946531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2ed44946531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2ed44946531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2ed44946531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ed44946531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2ed44946531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ed44946531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ed44946531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ed44946531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ed44946531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ed44946531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ed44946531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ed44946531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2ed44946531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ed44946531_0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ed44946531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Document:  Creating Ward and Stake Histories_Using the Unit History Tool.pdf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ed44946531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ed44946531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Document:  Creating Ward and Stake Histories_Using the Unit History Tool.pdf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7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4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hyperlink" Target="https://www.churchofjesuschrist.org/legal/local-unit-history-submission-agreement?lang=eng&amp;country=go" TargetMode="External"/><Relationship Id="rId4" Type="http://schemas.openxmlformats.org/officeDocument/2006/relationships/image" Target="../media/image4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hyperlink" Target="https://www.churchofjesuschrist.org/study/scriptures/dc-testament/dc/69?lang=eng&amp;id=p3#p3" TargetMode="External"/><Relationship Id="rId4" Type="http://schemas.openxmlformats.org/officeDocument/2006/relationships/hyperlink" Target="https://www.churchofjesuschrist.org/study/scriptures/dc-testament/dc/69?lang=eng&amp;id=p5#p5" TargetMode="External"/><Relationship Id="rId5" Type="http://schemas.openxmlformats.org/officeDocument/2006/relationships/hyperlink" Target="https://www.churchofjesuschrist.org/study/scriptures/bofm/alma/37?lang=eng&amp;id=p2#p2" TargetMode="External"/><Relationship Id="rId6" Type="http://schemas.openxmlformats.org/officeDocument/2006/relationships/hyperlink" Target="https://unithistory.churchofjesuschrist.org/" TargetMode="External"/><Relationship Id="rId7" Type="http://schemas.openxmlformats.org/officeDocument/2006/relationships/hyperlink" Target="https://unithistory.churchofjesuschrist.org/help/quick-start-guide" TargetMode="Externa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churchofjesuschrist.org/study/scriptures/dc-testament/dc/69?lang=eng&amp;id=p3#p3" TargetMode="External"/><Relationship Id="rId4" Type="http://schemas.openxmlformats.org/officeDocument/2006/relationships/hyperlink" Target="https://www.churchofjesuschrist.org/study/scriptures/dc-testament/dc/69?lang=eng&amp;id=p5#p5" TargetMode="External"/><Relationship Id="rId5" Type="http://schemas.openxmlformats.org/officeDocument/2006/relationships/hyperlink" Target="https://www.churchofjesuschrist.org/study/scriptures/bofm/alma/37?lang=eng&amp;id=p2#p2" TargetMode="External"/><Relationship Id="rId6" Type="http://schemas.openxmlformats.org/officeDocument/2006/relationships/hyperlink" Target="https://unithistory.churchofjesuschrist.org/" TargetMode="External"/><Relationship Id="rId7" Type="http://schemas.openxmlformats.org/officeDocument/2006/relationships/hyperlink" Target="https://unithistory.churchofjesuschrist.org/help/quick-start-guide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renonvstakeinfo.org/stake-history/" TargetMode="External"/><Relationship Id="rId4" Type="http://schemas.openxmlformats.org/officeDocument/2006/relationships/image" Target="../media/image1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744575"/>
            <a:ext cx="8520600" cy="1084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Unit History Tool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981175"/>
            <a:ext cx="8839197" cy="22081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2"/>
          <p:cNvSpPr txBox="1"/>
          <p:nvPr>
            <p:ph type="title"/>
          </p:nvPr>
        </p:nvSpPr>
        <p:spPr>
          <a:xfrm>
            <a:off x="1131450" y="1287525"/>
            <a:ext cx="7081200" cy="178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6000">
                <a:latin typeface="Times New Roman"/>
                <a:ea typeface="Times New Roman"/>
                <a:cs typeface="Times New Roman"/>
                <a:sym typeface="Times New Roman"/>
              </a:rPr>
              <a:t>How to </a:t>
            </a:r>
            <a:r>
              <a:rPr b="1" i="1" lang="en" sz="6000">
                <a:latin typeface="Times New Roman"/>
                <a:ea typeface="Times New Roman"/>
                <a:cs typeface="Times New Roman"/>
                <a:sym typeface="Times New Roman"/>
              </a:rPr>
              <a:t>create a story</a:t>
            </a:r>
            <a:endParaRPr b="1" i="1" sz="6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3"/>
          <p:cNvSpPr txBox="1"/>
          <p:nvPr>
            <p:ph type="title"/>
          </p:nvPr>
        </p:nvSpPr>
        <p:spPr>
          <a:xfrm>
            <a:off x="311700" y="445025"/>
            <a:ext cx="8520600" cy="419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Log into </a:t>
            </a:r>
            <a:r>
              <a:rPr i="1" lang="en" sz="1800">
                <a:latin typeface="Times New Roman"/>
                <a:ea typeface="Times New Roman"/>
                <a:cs typeface="Times New Roman"/>
                <a:sym typeface="Times New Roman"/>
              </a:rPr>
              <a:t>My Home Page</a:t>
            </a: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 on churchofjesuschrist.org.  The </a:t>
            </a:r>
            <a:r>
              <a:rPr i="1" lang="en" sz="1800">
                <a:latin typeface="Times New Roman"/>
                <a:ea typeface="Times New Roman"/>
                <a:cs typeface="Times New Roman"/>
                <a:sym typeface="Times New Roman"/>
              </a:rPr>
              <a:t>My Links</a:t>
            </a: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 can be reordered, if there is a preference to have the </a:t>
            </a:r>
            <a:r>
              <a:rPr i="1" lang="en" sz="1800">
                <a:latin typeface="Times New Roman"/>
                <a:ea typeface="Times New Roman"/>
                <a:cs typeface="Times New Roman"/>
                <a:sym typeface="Times New Roman"/>
              </a:rPr>
              <a:t>Unit History</a:t>
            </a: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 icon listed first, as indicated in the example from RuthAnn’s page: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10" name="Google Shape;110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62075" y="1582730"/>
            <a:ext cx="9143999" cy="265199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3"/>
          <p:cNvSpPr/>
          <p:nvPr/>
        </p:nvSpPr>
        <p:spPr>
          <a:xfrm rot="-1988903">
            <a:off x="1464040" y="2032659"/>
            <a:ext cx="2332258" cy="39907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4"/>
          <p:cNvSpPr txBox="1"/>
          <p:nvPr>
            <p:ph type="title"/>
          </p:nvPr>
        </p:nvSpPr>
        <p:spPr>
          <a:xfrm>
            <a:off x="311700" y="445025"/>
            <a:ext cx="8520600" cy="419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Times New Roman"/>
                <a:ea typeface="Times New Roman"/>
                <a:cs typeface="Times New Roman"/>
                <a:sym typeface="Times New Roman"/>
              </a:rPr>
              <a:t>Top, right hand corner, use the pull-down menu to </a:t>
            </a:r>
            <a:r>
              <a:rPr i="1" lang="en" sz="3200">
                <a:latin typeface="Times New Roman"/>
                <a:ea typeface="Times New Roman"/>
                <a:cs typeface="Times New Roman"/>
                <a:sym typeface="Times New Roman"/>
              </a:rPr>
              <a:t>Create Story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17" name="Google Shape;117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83675" y="2704425"/>
            <a:ext cx="4267200" cy="78105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4"/>
          <p:cNvSpPr/>
          <p:nvPr/>
        </p:nvSpPr>
        <p:spPr>
          <a:xfrm rot="-1988903">
            <a:off x="3344065" y="1886384"/>
            <a:ext cx="2332258" cy="39907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08853"/>
            <a:ext cx="9144000" cy="3590645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25"/>
          <p:cNvSpPr txBox="1"/>
          <p:nvPr/>
        </p:nvSpPr>
        <p:spPr>
          <a:xfrm>
            <a:off x="461975" y="3868325"/>
            <a:ext cx="81408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**Title &amp; date can be adjusted later**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6"/>
          <p:cNvSpPr txBox="1"/>
          <p:nvPr>
            <p:ph type="title"/>
          </p:nvPr>
        </p:nvSpPr>
        <p:spPr>
          <a:xfrm>
            <a:off x="284600" y="879550"/>
            <a:ext cx="2518500" cy="355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Times New Roman"/>
                <a:ea typeface="Times New Roman"/>
                <a:cs typeface="Times New Roman"/>
                <a:sym typeface="Times New Roman"/>
              </a:rPr>
              <a:t>The </a:t>
            </a:r>
            <a:r>
              <a:rPr i="1" lang="en" sz="1600">
                <a:latin typeface="Times New Roman"/>
                <a:ea typeface="Times New Roman"/>
                <a:cs typeface="Times New Roman"/>
                <a:sym typeface="Times New Roman"/>
              </a:rPr>
              <a:t>Summary</a:t>
            </a:r>
            <a:r>
              <a:rPr lang="en" sz="1600">
                <a:latin typeface="Times New Roman"/>
                <a:ea typeface="Times New Roman"/>
                <a:cs typeface="Times New Roman"/>
                <a:sym typeface="Times New Roman"/>
              </a:rPr>
              <a:t> needs to have at least one value in it.  It is recommended that even when uploading a PDF, put at least the first paragraph from the PDF in the summary, with instructions at the end to open the PDF for more information.  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Times New Roman"/>
                <a:ea typeface="Times New Roman"/>
                <a:cs typeface="Times New Roman"/>
                <a:sym typeface="Times New Roman"/>
              </a:rPr>
              <a:t>**Suggestion:  Put date of event in title**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0" name="Google Shape;130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87875" y="1367500"/>
            <a:ext cx="6072799" cy="3135876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26"/>
          <p:cNvSpPr/>
          <p:nvPr/>
        </p:nvSpPr>
        <p:spPr>
          <a:xfrm rot="-1988903">
            <a:off x="3893865" y="2458109"/>
            <a:ext cx="2332258" cy="39907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7"/>
          <p:cNvSpPr txBox="1"/>
          <p:nvPr>
            <p:ph type="title"/>
          </p:nvPr>
        </p:nvSpPr>
        <p:spPr>
          <a:xfrm>
            <a:off x="4381675" y="445025"/>
            <a:ext cx="4450800" cy="419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3200">
                <a:latin typeface="Times New Roman"/>
                <a:ea typeface="Times New Roman"/>
                <a:cs typeface="Times New Roman"/>
                <a:sym typeface="Times New Roman"/>
              </a:rPr>
              <a:t>Photos</a:t>
            </a:r>
            <a:r>
              <a:rPr lang="en" sz="3200">
                <a:latin typeface="Times New Roman"/>
                <a:ea typeface="Times New Roman"/>
                <a:cs typeface="Times New Roman"/>
                <a:sym typeface="Times New Roman"/>
              </a:rPr>
              <a:t> and </a:t>
            </a:r>
            <a:r>
              <a:rPr i="1" lang="en" sz="3200">
                <a:latin typeface="Times New Roman"/>
                <a:ea typeface="Times New Roman"/>
                <a:cs typeface="Times New Roman"/>
                <a:sym typeface="Times New Roman"/>
              </a:rPr>
              <a:t>documents</a:t>
            </a:r>
            <a:r>
              <a:rPr lang="en" sz="3200">
                <a:latin typeface="Times New Roman"/>
                <a:ea typeface="Times New Roman"/>
                <a:cs typeface="Times New Roman"/>
                <a:sym typeface="Times New Roman"/>
              </a:rPr>
              <a:t> may be uploaded from this page, and if it is co-authored, click on +</a:t>
            </a:r>
            <a:r>
              <a:rPr i="1" lang="en" sz="3200">
                <a:latin typeface="Times New Roman"/>
                <a:ea typeface="Times New Roman"/>
                <a:cs typeface="Times New Roman"/>
                <a:sym typeface="Times New Roman"/>
              </a:rPr>
              <a:t>Add authors</a:t>
            </a:r>
            <a:endParaRPr i="1"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7" name="Google Shape;137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7325" y="152400"/>
            <a:ext cx="2658626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8"/>
          <p:cNvSpPr txBox="1"/>
          <p:nvPr>
            <p:ph type="title"/>
          </p:nvPr>
        </p:nvSpPr>
        <p:spPr>
          <a:xfrm>
            <a:off x="311700" y="445025"/>
            <a:ext cx="8520600" cy="180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Times New Roman"/>
                <a:ea typeface="Times New Roman"/>
                <a:cs typeface="Times New Roman"/>
                <a:sym typeface="Times New Roman"/>
              </a:rPr>
              <a:t>Once finished, click on </a:t>
            </a:r>
            <a:r>
              <a:rPr i="1" lang="en" sz="3200">
                <a:latin typeface="Times New Roman"/>
                <a:ea typeface="Times New Roman"/>
                <a:cs typeface="Times New Roman"/>
                <a:sym typeface="Times New Roman"/>
              </a:rPr>
              <a:t>Approve and Publish</a:t>
            </a:r>
            <a:r>
              <a:rPr lang="en" sz="3200">
                <a:latin typeface="Times New Roman"/>
                <a:ea typeface="Times New Roman"/>
                <a:cs typeface="Times New Roman"/>
                <a:sym typeface="Times New Roman"/>
              </a:rPr>
              <a:t>, or, if needed, </a:t>
            </a:r>
            <a:r>
              <a:rPr i="1" lang="en" sz="3200">
                <a:latin typeface="Times New Roman"/>
                <a:ea typeface="Times New Roman"/>
                <a:cs typeface="Times New Roman"/>
                <a:sym typeface="Times New Roman"/>
              </a:rPr>
              <a:t>Save and Close</a:t>
            </a:r>
            <a:r>
              <a:rPr lang="en" sz="3200">
                <a:latin typeface="Times New Roman"/>
                <a:ea typeface="Times New Roman"/>
                <a:cs typeface="Times New Roman"/>
                <a:sym typeface="Times New Roman"/>
              </a:rPr>
              <a:t> and come back to it later, and then publish.  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3" name="Google Shape;143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97900" y="2335775"/>
            <a:ext cx="4886325" cy="1924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9"/>
          <p:cNvSpPr txBox="1"/>
          <p:nvPr>
            <p:ph type="title"/>
          </p:nvPr>
        </p:nvSpPr>
        <p:spPr>
          <a:xfrm>
            <a:off x="790100" y="1287525"/>
            <a:ext cx="7422600" cy="178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6000">
                <a:latin typeface="Times New Roman"/>
                <a:ea typeface="Times New Roman"/>
                <a:cs typeface="Times New Roman"/>
                <a:sym typeface="Times New Roman"/>
              </a:rPr>
              <a:t>How to </a:t>
            </a:r>
            <a:r>
              <a:rPr b="1" i="1" lang="en" sz="6000">
                <a:latin typeface="Times New Roman"/>
                <a:ea typeface="Times New Roman"/>
                <a:cs typeface="Times New Roman"/>
                <a:sym typeface="Times New Roman"/>
              </a:rPr>
              <a:t>send an invite</a:t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0"/>
          <p:cNvSpPr txBox="1"/>
          <p:nvPr>
            <p:ph type="title"/>
          </p:nvPr>
        </p:nvSpPr>
        <p:spPr>
          <a:xfrm>
            <a:off x="311700" y="445025"/>
            <a:ext cx="8520600" cy="419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Log into </a:t>
            </a:r>
            <a:r>
              <a:rPr i="1" lang="en" sz="1800">
                <a:latin typeface="Times New Roman"/>
                <a:ea typeface="Times New Roman"/>
                <a:cs typeface="Times New Roman"/>
                <a:sym typeface="Times New Roman"/>
              </a:rPr>
              <a:t>My Home Page</a:t>
            </a: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 on churchofjesuschrist.org and go into </a:t>
            </a:r>
            <a:r>
              <a:rPr i="1" lang="en" sz="1800">
                <a:latin typeface="Times New Roman"/>
                <a:ea typeface="Times New Roman"/>
                <a:cs typeface="Times New Roman"/>
                <a:sym typeface="Times New Roman"/>
              </a:rPr>
              <a:t>Unit History</a:t>
            </a:r>
            <a:endParaRPr i="1"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54" name="Google Shape;154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62075" y="1582730"/>
            <a:ext cx="9143999" cy="265199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30"/>
          <p:cNvSpPr/>
          <p:nvPr/>
        </p:nvSpPr>
        <p:spPr>
          <a:xfrm rot="-1988903">
            <a:off x="1464040" y="2032659"/>
            <a:ext cx="2332258" cy="39907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1"/>
          <p:cNvSpPr txBox="1"/>
          <p:nvPr>
            <p:ph type="title"/>
          </p:nvPr>
        </p:nvSpPr>
        <p:spPr>
          <a:xfrm>
            <a:off x="311700" y="445025"/>
            <a:ext cx="8520600" cy="419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Times New Roman"/>
                <a:ea typeface="Times New Roman"/>
                <a:cs typeface="Times New Roman"/>
                <a:sym typeface="Times New Roman"/>
              </a:rPr>
              <a:t>Top, right hand corner, use the pull-down menu on </a:t>
            </a:r>
            <a:r>
              <a:rPr i="1" lang="en" sz="3200">
                <a:latin typeface="Times New Roman"/>
                <a:ea typeface="Times New Roman"/>
                <a:cs typeface="Times New Roman"/>
                <a:sym typeface="Times New Roman"/>
              </a:rPr>
              <a:t>Manage</a:t>
            </a:r>
            <a:r>
              <a:rPr lang="en" sz="3200">
                <a:latin typeface="Times New Roman"/>
                <a:ea typeface="Times New Roman"/>
                <a:cs typeface="Times New Roman"/>
                <a:sym typeface="Times New Roman"/>
              </a:rPr>
              <a:t> and click on </a:t>
            </a:r>
            <a:r>
              <a:rPr i="1" lang="en" sz="3200">
                <a:latin typeface="Times New Roman"/>
                <a:ea typeface="Times New Roman"/>
                <a:cs typeface="Times New Roman"/>
                <a:sym typeface="Times New Roman"/>
              </a:rPr>
              <a:t>Story Manager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61" name="Google Shape;161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74325" y="2535788"/>
            <a:ext cx="4724400" cy="1171575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31"/>
          <p:cNvSpPr/>
          <p:nvPr/>
        </p:nvSpPr>
        <p:spPr>
          <a:xfrm rot="-9482062">
            <a:off x="3069077" y="1825569"/>
            <a:ext cx="2332306" cy="39921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31"/>
          <p:cNvSpPr/>
          <p:nvPr/>
        </p:nvSpPr>
        <p:spPr>
          <a:xfrm rot="-3504332">
            <a:off x="5376350" y="2075486"/>
            <a:ext cx="2332299" cy="399067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278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latin typeface="Times New Roman"/>
                <a:ea typeface="Times New Roman"/>
                <a:cs typeface="Times New Roman"/>
                <a:sym typeface="Times New Roman"/>
              </a:rPr>
              <a:t>Go over: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82600" lvl="0" marL="457200" rtl="0" algn="l">
              <a:spcBef>
                <a:spcPts val="0"/>
              </a:spcBef>
              <a:spcAft>
                <a:spcPts val="0"/>
              </a:spcAft>
              <a:buSzPts val="4000"/>
              <a:buFont typeface="Times New Roman"/>
              <a:buChar char="●"/>
            </a:pPr>
            <a:r>
              <a:rPr lang="en" sz="4000">
                <a:latin typeface="Times New Roman"/>
                <a:ea typeface="Times New Roman"/>
                <a:cs typeface="Times New Roman"/>
                <a:sym typeface="Times New Roman"/>
              </a:rPr>
              <a:t>Purpose of ward &amp; stake histories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82600" lvl="0" marL="457200" rtl="0" algn="l">
              <a:spcBef>
                <a:spcPts val="0"/>
              </a:spcBef>
              <a:spcAft>
                <a:spcPts val="0"/>
              </a:spcAft>
              <a:buSzPts val="4000"/>
              <a:buFont typeface="Times New Roman"/>
              <a:buChar char="●"/>
            </a:pPr>
            <a:r>
              <a:rPr lang="en" sz="4000">
                <a:latin typeface="Times New Roman"/>
                <a:ea typeface="Times New Roman"/>
                <a:cs typeface="Times New Roman"/>
                <a:sym typeface="Times New Roman"/>
              </a:rPr>
              <a:t>*New* Unit History Tool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2"/>
          <p:cNvSpPr txBox="1"/>
          <p:nvPr>
            <p:ph type="title"/>
          </p:nvPr>
        </p:nvSpPr>
        <p:spPr>
          <a:xfrm>
            <a:off x="311700" y="445025"/>
            <a:ext cx="8043000" cy="419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Times New Roman"/>
                <a:ea typeface="Times New Roman"/>
                <a:cs typeface="Times New Roman"/>
                <a:sym typeface="Times New Roman"/>
              </a:rPr>
              <a:t>Click on </a:t>
            </a:r>
            <a:r>
              <a:rPr i="1" lang="en" sz="3200">
                <a:latin typeface="Times New Roman"/>
                <a:ea typeface="Times New Roman"/>
                <a:cs typeface="Times New Roman"/>
                <a:sym typeface="Times New Roman"/>
              </a:rPr>
              <a:t>Invites</a:t>
            </a:r>
            <a:r>
              <a:rPr lang="en" sz="3200">
                <a:latin typeface="Times New Roman"/>
                <a:ea typeface="Times New Roman"/>
                <a:cs typeface="Times New Roman"/>
                <a:sym typeface="Times New Roman"/>
              </a:rPr>
              <a:t> tab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Times New Roman"/>
                <a:ea typeface="Times New Roman"/>
                <a:cs typeface="Times New Roman"/>
                <a:sym typeface="Times New Roman"/>
              </a:rPr>
              <a:t>Fill in the page with 1) Recipient (an entire organization can be selected, if this is the preference)  2)  Title of the event 3)  Start Date/End 4)  Notes and directions, as needed 5)  Send email 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69" name="Google Shape;169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88300" y="1210163"/>
            <a:ext cx="5905500" cy="2066925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32"/>
          <p:cNvSpPr/>
          <p:nvPr/>
        </p:nvSpPr>
        <p:spPr>
          <a:xfrm rot="-3504332">
            <a:off x="6446750" y="898311"/>
            <a:ext cx="2332299" cy="399067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3"/>
          <p:cNvSpPr txBox="1"/>
          <p:nvPr>
            <p:ph type="title"/>
          </p:nvPr>
        </p:nvSpPr>
        <p:spPr>
          <a:xfrm>
            <a:off x="311700" y="445025"/>
            <a:ext cx="8520600" cy="136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>
                <a:latin typeface="Times New Roman"/>
                <a:ea typeface="Times New Roman"/>
                <a:cs typeface="Times New Roman"/>
                <a:sym typeface="Times New Roman"/>
              </a:rPr>
              <a:t>Pictures:  What is ok &amp; what isn’t?</a:t>
            </a:r>
            <a:endParaRPr sz="3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https://www.churchofjesuschrist.org/legal/local-unit-history-submission-agreement?lang=eng&amp;country=go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Times New Roman"/>
                <a:ea typeface="Times New Roman"/>
                <a:cs typeface="Times New Roman"/>
                <a:sym typeface="Times New Roman"/>
              </a:rPr>
              <a:t>								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76" name="Google Shape;176;p3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2013" y="1948513"/>
            <a:ext cx="5038725" cy="2257425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33"/>
          <p:cNvSpPr txBox="1"/>
          <p:nvPr>
            <p:ph type="title"/>
          </p:nvPr>
        </p:nvSpPr>
        <p:spPr>
          <a:xfrm>
            <a:off x="5870400" y="2571744"/>
            <a:ext cx="2961900" cy="136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44">
                <a:latin typeface="Times New Roman"/>
                <a:ea typeface="Times New Roman"/>
                <a:cs typeface="Times New Roman"/>
                <a:sym typeface="Times New Roman"/>
              </a:rPr>
              <a:t>When uploading a photo this screen will pop up. 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Times New Roman"/>
                <a:ea typeface="Times New Roman"/>
                <a:cs typeface="Times New Roman"/>
                <a:sym typeface="Times New Roman"/>
              </a:rPr>
              <a:t>								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4"/>
          <p:cNvSpPr txBox="1"/>
          <p:nvPr>
            <p:ph type="title"/>
          </p:nvPr>
        </p:nvSpPr>
        <p:spPr>
          <a:xfrm>
            <a:off x="311700" y="445025"/>
            <a:ext cx="8520600" cy="419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050">
                <a:solidFill>
                  <a:srgbClr val="D45311"/>
                </a:solidFill>
                <a:highlight>
                  <a:srgbClr val="FFFFFF"/>
                </a:highlight>
              </a:rPr>
              <a:t>33.7.1</a:t>
            </a:r>
            <a:endParaRPr b="1" sz="1050">
              <a:solidFill>
                <a:srgbClr val="D45311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300"/>
              </a:spcBef>
              <a:spcAft>
                <a:spcPts val="0"/>
              </a:spcAft>
              <a:buNone/>
            </a:pPr>
            <a:r>
              <a:rPr b="1" lang="en" sz="1700">
                <a:highlight>
                  <a:srgbClr val="FFFFFF"/>
                </a:highlight>
              </a:rPr>
              <a:t>Ward and Stake Histories</a:t>
            </a:r>
            <a:endParaRPr b="1" sz="1700"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The Lord has commanded that “a history of all the important” matters concerning His Church be written and kept (</a:t>
            </a:r>
            <a:r>
              <a:rPr lang="en" sz="1350">
                <a:solidFill>
                  <a:srgbClr val="1155CC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Doctrine and Covenants 69:3</a:t>
            </a: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; see also </a:t>
            </a:r>
            <a:r>
              <a:rPr lang="en" sz="1350">
                <a:solidFill>
                  <a:srgbClr val="1155CC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verse 5</a:t>
            </a: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  <a:r>
              <a:rPr lang="en" sz="1350">
                <a:solidFill>
                  <a:srgbClr val="1155CC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Alma 37:2</a:t>
            </a: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).</a:t>
            </a:r>
            <a:endParaRPr sz="13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Each unit in the Church is to document </a:t>
            </a:r>
            <a:r>
              <a:rPr lang="en" sz="1350">
                <a:highlight>
                  <a:srgbClr val="FFFF00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important matters concerning the unit</a:t>
            </a: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. These matters include </a:t>
            </a:r>
            <a:r>
              <a:rPr lang="en" sz="1350">
                <a:highlight>
                  <a:srgbClr val="FFFF00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historical accounts</a:t>
            </a: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 from unit leaders.</a:t>
            </a:r>
            <a:endParaRPr sz="13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Keeping a history is a </a:t>
            </a:r>
            <a:r>
              <a:rPr lang="en" sz="1350">
                <a:highlight>
                  <a:srgbClr val="FFFF00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spiritual work that will strengthen the faith of those who write and read it</a:t>
            </a: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. Documenting </a:t>
            </a:r>
            <a:r>
              <a:rPr lang="en" sz="1350">
                <a:highlight>
                  <a:srgbClr val="00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stories </a:t>
            </a:r>
            <a:r>
              <a:rPr lang="en" sz="1350">
                <a:highlight>
                  <a:srgbClr val="FFFF00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throughout the year</a:t>
            </a: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 will improve the quality of the history.</a:t>
            </a:r>
            <a:endParaRPr sz="13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Stake and ward priesthood and organization leaders contribute stories using the </a:t>
            </a:r>
            <a:r>
              <a:rPr lang="en" sz="1350">
                <a:solidFill>
                  <a:srgbClr val="1155CC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Unit History tool</a:t>
            </a: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 on ChurchofJesusChrist.org. Stake and ward clerks have the primary responsibility to organize and coordinate this effort. The stake presidency and bishopric may call a stake or ward history specialist to help. Additional instructions are available in the tool’s </a:t>
            </a:r>
            <a:r>
              <a:rPr lang="en" sz="1350">
                <a:solidFill>
                  <a:srgbClr val="1155CC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Quick Start Guide</a:t>
            </a: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3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Members may use the Unit History tool to view stories that have been published by their ward and stake leaders. Published stories are automatically preserved by the Church.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5"/>
          <p:cNvSpPr txBox="1"/>
          <p:nvPr>
            <p:ph type="title"/>
          </p:nvPr>
        </p:nvSpPr>
        <p:spPr>
          <a:xfrm>
            <a:off x="311225" y="214675"/>
            <a:ext cx="8433600" cy="438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Font typeface="Times New Roman"/>
              <a:buChar char="●"/>
            </a:pPr>
            <a:r>
              <a:rPr b="1" lang="en" sz="3200">
                <a:latin typeface="Times New Roman"/>
                <a:ea typeface="Times New Roman"/>
                <a:cs typeface="Times New Roman"/>
                <a:sym typeface="Times New Roman"/>
              </a:rPr>
              <a:t>How will members of the ward learn about the new </a:t>
            </a:r>
            <a:r>
              <a:rPr b="1" i="1" lang="en" sz="3200">
                <a:latin typeface="Times New Roman"/>
                <a:ea typeface="Times New Roman"/>
                <a:cs typeface="Times New Roman"/>
                <a:sym typeface="Times New Roman"/>
              </a:rPr>
              <a:t>Unit History Tool </a:t>
            </a:r>
            <a:r>
              <a:rPr b="1" lang="en" sz="3200">
                <a:latin typeface="Times New Roman"/>
                <a:ea typeface="Times New Roman"/>
                <a:cs typeface="Times New Roman"/>
                <a:sym typeface="Times New Roman"/>
              </a:rPr>
              <a:t>&amp; the entries submitted?</a:t>
            </a:r>
            <a:endParaRPr b="1"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Font typeface="Times New Roman"/>
              <a:buChar char="●"/>
            </a:pPr>
            <a:r>
              <a:rPr b="1" lang="en" sz="3200">
                <a:latin typeface="Times New Roman"/>
                <a:ea typeface="Times New Roman"/>
                <a:cs typeface="Times New Roman"/>
                <a:sym typeface="Times New Roman"/>
              </a:rPr>
              <a:t>How will members of the Ward Council learn about the new </a:t>
            </a:r>
            <a:r>
              <a:rPr b="1" i="1" lang="en" sz="3200">
                <a:latin typeface="Times New Roman"/>
                <a:ea typeface="Times New Roman"/>
                <a:cs typeface="Times New Roman"/>
                <a:sym typeface="Times New Roman"/>
              </a:rPr>
              <a:t>Unit History Tool</a:t>
            </a:r>
            <a:r>
              <a:rPr b="1" lang="en" sz="3200">
                <a:latin typeface="Times New Roman"/>
                <a:ea typeface="Times New Roman"/>
                <a:cs typeface="Times New Roman"/>
                <a:sym typeface="Times New Roman"/>
              </a:rPr>
              <a:t>? </a:t>
            </a:r>
            <a:endParaRPr b="1"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Font typeface="Times New Roman"/>
              <a:buChar char="●"/>
            </a:pPr>
            <a:r>
              <a:rPr b="1" lang="en" sz="3200">
                <a:latin typeface="Times New Roman"/>
                <a:ea typeface="Times New Roman"/>
                <a:cs typeface="Times New Roman"/>
                <a:sym typeface="Times New Roman"/>
              </a:rPr>
              <a:t>Those implementing the new </a:t>
            </a:r>
            <a:r>
              <a:rPr b="1" i="1" lang="en" sz="3200">
                <a:latin typeface="Times New Roman"/>
                <a:ea typeface="Times New Roman"/>
                <a:cs typeface="Times New Roman"/>
                <a:sym typeface="Times New Roman"/>
              </a:rPr>
              <a:t>Unit History Tool</a:t>
            </a:r>
            <a:r>
              <a:rPr b="1" lang="en" sz="3200">
                <a:latin typeface="Times New Roman"/>
                <a:ea typeface="Times New Roman"/>
                <a:cs typeface="Times New Roman"/>
                <a:sym typeface="Times New Roman"/>
              </a:rPr>
              <a:t>, how has it been a blessing?  What are key elements to getting members to respond &amp; write?  </a:t>
            </a:r>
            <a:endParaRPr b="1"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6"/>
          <p:cNvSpPr txBox="1"/>
          <p:nvPr>
            <p:ph type="title"/>
          </p:nvPr>
        </p:nvSpPr>
        <p:spPr>
          <a:xfrm>
            <a:off x="311700" y="445025"/>
            <a:ext cx="8520600" cy="419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Font typeface="Times New Roman"/>
              <a:buChar char="●"/>
            </a:pPr>
            <a:r>
              <a:rPr b="1" lang="en" sz="3200">
                <a:latin typeface="Times New Roman"/>
                <a:ea typeface="Times New Roman"/>
                <a:cs typeface="Times New Roman"/>
                <a:sym typeface="Times New Roman"/>
              </a:rPr>
              <a:t>How will members of the ward learn about the new </a:t>
            </a:r>
            <a:r>
              <a:rPr b="1" i="1" lang="en" sz="3200">
                <a:latin typeface="Times New Roman"/>
                <a:ea typeface="Times New Roman"/>
                <a:cs typeface="Times New Roman"/>
                <a:sym typeface="Times New Roman"/>
              </a:rPr>
              <a:t>Unit History Tool</a:t>
            </a:r>
            <a:r>
              <a:rPr b="1" lang="en" sz="32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7"/>
          <p:cNvSpPr txBox="1"/>
          <p:nvPr>
            <p:ph type="title"/>
          </p:nvPr>
        </p:nvSpPr>
        <p:spPr>
          <a:xfrm>
            <a:off x="311700" y="445025"/>
            <a:ext cx="8520600" cy="419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Font typeface="Times New Roman"/>
              <a:buChar char="●"/>
            </a:pPr>
            <a:r>
              <a:rPr b="1" lang="en" sz="3200">
                <a:latin typeface="Times New Roman"/>
                <a:ea typeface="Times New Roman"/>
                <a:cs typeface="Times New Roman"/>
                <a:sym typeface="Times New Roman"/>
              </a:rPr>
              <a:t>How will members of the Ward Council learn about the new </a:t>
            </a:r>
            <a:r>
              <a:rPr b="1" i="1" lang="en" sz="3200">
                <a:latin typeface="Times New Roman"/>
                <a:ea typeface="Times New Roman"/>
                <a:cs typeface="Times New Roman"/>
                <a:sym typeface="Times New Roman"/>
              </a:rPr>
              <a:t>Unit History Tool?</a:t>
            </a:r>
            <a:endParaRPr b="1"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8"/>
          <p:cNvSpPr txBox="1"/>
          <p:nvPr>
            <p:ph type="title"/>
          </p:nvPr>
        </p:nvSpPr>
        <p:spPr>
          <a:xfrm>
            <a:off x="311700" y="445025"/>
            <a:ext cx="8520600" cy="419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Char char="●"/>
            </a:pPr>
            <a:r>
              <a:rPr b="1" lang="en" sz="3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Those implementing the new </a:t>
            </a:r>
            <a:r>
              <a:rPr b="1" i="1" lang="en" sz="3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Unit History Tool</a:t>
            </a:r>
            <a:r>
              <a:rPr b="1" lang="en" sz="3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how has it been a blessing?  What are key elements to getting members to respond &amp; write?  </a:t>
            </a:r>
            <a:endParaRPr b="1" sz="3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445025"/>
            <a:ext cx="8520600" cy="419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rgbClr val="D45311"/>
                </a:solidFill>
                <a:highlight>
                  <a:srgbClr val="FFFFFF"/>
                </a:highlight>
              </a:rPr>
              <a:t>33.7.1</a:t>
            </a:r>
            <a:endParaRPr b="1" sz="1050">
              <a:solidFill>
                <a:srgbClr val="D45311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highlight>
                  <a:srgbClr val="FFFFFF"/>
                </a:highlight>
              </a:rPr>
              <a:t>Ward and Stake Histories</a:t>
            </a:r>
            <a:endParaRPr b="1" sz="1700"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The Lord has commanded that “a history of all the important” matters concerning His Church be written and kept (</a:t>
            </a:r>
            <a:r>
              <a:rPr lang="en" sz="1350">
                <a:solidFill>
                  <a:srgbClr val="1155CC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Doctrine and Covenants 69:3</a:t>
            </a: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; see also </a:t>
            </a:r>
            <a:r>
              <a:rPr lang="en" sz="1350">
                <a:solidFill>
                  <a:srgbClr val="1155CC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verse 5</a:t>
            </a: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  <a:r>
              <a:rPr lang="en" sz="1350">
                <a:solidFill>
                  <a:srgbClr val="1155CC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Alma 37:2</a:t>
            </a: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).</a:t>
            </a:r>
            <a:endParaRPr sz="13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Each unit in the Church is to document </a:t>
            </a:r>
            <a:r>
              <a:rPr lang="en" sz="1350">
                <a:highlight>
                  <a:srgbClr val="FFFF00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important matters concerning the unit</a:t>
            </a: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. These matters include </a:t>
            </a:r>
            <a:r>
              <a:rPr lang="en" sz="1350">
                <a:highlight>
                  <a:srgbClr val="FFFF00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historical accounts</a:t>
            </a: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 from unit leaders.</a:t>
            </a:r>
            <a:endParaRPr sz="13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Keeping a history is a </a:t>
            </a:r>
            <a:r>
              <a:rPr lang="en" sz="1350">
                <a:highlight>
                  <a:srgbClr val="FFFF00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spiritual work that will strengthen the faith of those who write and read it</a:t>
            </a: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. Documenting </a:t>
            </a:r>
            <a:r>
              <a:rPr lang="en" sz="1350">
                <a:highlight>
                  <a:srgbClr val="FF0000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stories </a:t>
            </a:r>
            <a:r>
              <a:rPr lang="en" sz="1350">
                <a:highlight>
                  <a:srgbClr val="FFFF00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throughout the year</a:t>
            </a: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 will improve the quality of the history.</a:t>
            </a:r>
            <a:endParaRPr sz="13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Stake and ward priesthood and organization leaders contribute stories using the </a:t>
            </a:r>
            <a:r>
              <a:rPr lang="en" sz="1350">
                <a:solidFill>
                  <a:srgbClr val="1155CC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Unit History tool</a:t>
            </a: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 on ChurchofJesusChrist.org. Stake and ward clerks have the primary responsibility to organize and coordinate this effort. The stake presidency and bishopric may call a stake or ward history specialist to help. Additional instructions are available in the tool’s </a:t>
            </a:r>
            <a:r>
              <a:rPr lang="en" sz="1350">
                <a:solidFill>
                  <a:srgbClr val="1155CC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Quick Start Guide</a:t>
            </a: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3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50">
                <a:latin typeface="Times New Roman"/>
                <a:ea typeface="Times New Roman"/>
                <a:cs typeface="Times New Roman"/>
                <a:sym typeface="Times New Roman"/>
              </a:rPr>
              <a:t>Members may use the Unit History tool to view stories that have been published by their ward and stake leaders. Published stories are automatically preserved by the Church.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>
            <p:ph type="title"/>
          </p:nvPr>
        </p:nvSpPr>
        <p:spPr>
          <a:xfrm>
            <a:off x="311700" y="409775"/>
            <a:ext cx="8520600" cy="385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>
                <a:latin typeface="Times New Roman"/>
                <a:ea typeface="Times New Roman"/>
                <a:cs typeface="Times New Roman"/>
                <a:sym typeface="Times New Roman"/>
              </a:rPr>
              <a:t>Where are the histories from the past, prior to the new Unit History Tool?</a:t>
            </a:r>
            <a:endParaRPr sz="3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>
                <a:latin typeface="Times New Roman"/>
                <a:ea typeface="Times New Roman"/>
                <a:cs typeface="Times New Roman"/>
                <a:sym typeface="Times New Roman"/>
              </a:rPr>
              <a:t>Where can I find the history of Pres. Woodman’s ward, when he was Bishop?  Or Sister Woodman’s reflections as Stake RS President?  </a:t>
            </a:r>
            <a:endParaRPr sz="3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311700" y="445025"/>
            <a:ext cx="2003700" cy="202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u="sng">
                <a:solidFill>
                  <a:schemeClr val="hlink"/>
                </a:solidFill>
                <a:hlinkClick r:id="rId3"/>
              </a:rPr>
              <a:t>https://renonvstakeinfo.org/stake-history/</a:t>
            </a:r>
            <a:r>
              <a:rPr lang="en" sz="1600"/>
              <a:t> </a:t>
            </a:r>
            <a:endParaRPr sz="3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6" name="Google Shape;76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20075" y="152400"/>
            <a:ext cx="5787920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/>
          <p:nvPr>
            <p:ph type="title"/>
          </p:nvPr>
        </p:nvSpPr>
        <p:spPr>
          <a:xfrm>
            <a:off x="989575" y="755625"/>
            <a:ext cx="7436100" cy="338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200">
                <a:latin typeface="Times New Roman"/>
                <a:ea typeface="Times New Roman"/>
                <a:cs typeface="Times New Roman"/>
                <a:sym typeface="Times New Roman"/>
              </a:rPr>
              <a:t>Process</a:t>
            </a:r>
            <a:endParaRPr b="1" sz="5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558800" lvl="0" marL="457200" rtl="0" algn="l">
              <a:spcBef>
                <a:spcPts val="0"/>
              </a:spcBef>
              <a:spcAft>
                <a:spcPts val="0"/>
              </a:spcAft>
              <a:buSzPts val="5200"/>
              <a:buFont typeface="Times New Roman"/>
              <a:buChar char="●"/>
            </a:pPr>
            <a:r>
              <a:rPr b="1" lang="en" sz="5200">
                <a:latin typeface="Times New Roman"/>
                <a:ea typeface="Times New Roman"/>
                <a:cs typeface="Times New Roman"/>
                <a:sym typeface="Times New Roman"/>
              </a:rPr>
              <a:t>Who write &amp; approves?</a:t>
            </a:r>
            <a:endParaRPr b="1" sz="5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558800" lvl="0" marL="457200" rtl="0" algn="l">
              <a:spcBef>
                <a:spcPts val="0"/>
              </a:spcBef>
              <a:spcAft>
                <a:spcPts val="0"/>
              </a:spcAft>
              <a:buSzPts val="5200"/>
              <a:buFont typeface="Times New Roman"/>
              <a:buChar char="●"/>
            </a:pPr>
            <a:r>
              <a:rPr b="1" lang="en" sz="5200">
                <a:latin typeface="Times New Roman"/>
                <a:ea typeface="Times New Roman"/>
                <a:cs typeface="Times New Roman"/>
                <a:sym typeface="Times New Roman"/>
              </a:rPr>
              <a:t>How to create a story</a:t>
            </a:r>
            <a:endParaRPr b="1" sz="5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558800" lvl="0" marL="457200" rtl="0" algn="l">
              <a:spcBef>
                <a:spcPts val="0"/>
              </a:spcBef>
              <a:spcAft>
                <a:spcPts val="0"/>
              </a:spcAft>
              <a:buSzPts val="5200"/>
              <a:buFont typeface="Times New Roman"/>
              <a:buChar char="●"/>
            </a:pPr>
            <a:r>
              <a:rPr b="1" lang="en" sz="5200">
                <a:latin typeface="Times New Roman"/>
                <a:ea typeface="Times New Roman"/>
                <a:cs typeface="Times New Roman"/>
                <a:sym typeface="Times New Roman"/>
              </a:rPr>
              <a:t>How to send an invite</a:t>
            </a:r>
            <a:endParaRPr b="1" sz="5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/>
          <p:nvPr>
            <p:ph type="title"/>
          </p:nvPr>
        </p:nvSpPr>
        <p:spPr>
          <a:xfrm>
            <a:off x="506325" y="374125"/>
            <a:ext cx="8167500" cy="114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4000">
                <a:latin typeface="Times New Roman"/>
                <a:ea typeface="Times New Roman"/>
                <a:cs typeface="Times New Roman"/>
                <a:sym typeface="Times New Roman"/>
              </a:rPr>
              <a:t>WHO WRITES THE STORIES</a:t>
            </a:r>
            <a:endParaRPr b="1" i="1" sz="4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7" name="Google Shape;8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6750" y="1972125"/>
            <a:ext cx="8839199" cy="23818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0"/>
          <p:cNvSpPr txBox="1"/>
          <p:nvPr>
            <p:ph type="title"/>
          </p:nvPr>
        </p:nvSpPr>
        <p:spPr>
          <a:xfrm>
            <a:off x="439500" y="445050"/>
            <a:ext cx="8265000" cy="93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500">
                <a:latin typeface="Times New Roman"/>
                <a:ea typeface="Times New Roman"/>
                <a:cs typeface="Times New Roman"/>
                <a:sym typeface="Times New Roman"/>
              </a:rPr>
              <a:t>WHO IS AUTHORIZED TO APPROVE?</a:t>
            </a:r>
            <a:endParaRPr b="1" sz="3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3" name="Google Shape;9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6750" y="1883375"/>
            <a:ext cx="8839200" cy="19714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0288" y="1484375"/>
            <a:ext cx="8783427" cy="176857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1"/>
          <p:cNvSpPr txBox="1"/>
          <p:nvPr>
            <p:ph type="title"/>
          </p:nvPr>
        </p:nvSpPr>
        <p:spPr>
          <a:xfrm>
            <a:off x="404025" y="418450"/>
            <a:ext cx="8265000" cy="93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500">
                <a:latin typeface="Times New Roman"/>
                <a:ea typeface="Times New Roman"/>
                <a:cs typeface="Times New Roman"/>
                <a:sym typeface="Times New Roman"/>
              </a:rPr>
              <a:t>APPROVAL CRITERIA</a:t>
            </a:r>
            <a:endParaRPr b="1" sz="3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