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0" r:id="rId4"/>
    <p:sldId id="257" r:id="rId5"/>
    <p:sldId id="258" r:id="rId6"/>
    <p:sldId id="259" r:id="rId7"/>
    <p:sldId id="260" r:id="rId8"/>
    <p:sldId id="261" r:id="rId9"/>
    <p:sldId id="262" r:id="rId10"/>
    <p:sldId id="263" r:id="rId11"/>
    <p:sldId id="264" r:id="rId12"/>
    <p:sldId id="266" r:id="rId13"/>
    <p:sldId id="265" r:id="rId14"/>
    <p:sldId id="267" r:id="rId15"/>
    <p:sldId id="268" r:id="rId16"/>
    <p:sldId id="269" r:id="rId17"/>
    <p:sldId id="270" r:id="rId18"/>
    <p:sldId id="273" r:id="rId19"/>
    <p:sldId id="271" r:id="rId20"/>
    <p:sldId id="272" r:id="rId21"/>
    <p:sldId id="274" r:id="rId22"/>
    <p:sldId id="275" r:id="rId23"/>
    <p:sldId id="276" r:id="rId24"/>
    <p:sldId id="277" r:id="rId25"/>
    <p:sldId id="278"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3" d="100"/>
          <a:sy n="103" d="100"/>
        </p:scale>
        <p:origin x="8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0E21-595D-81F0-CE99-DDCAB8436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91C630-45C1-4F94-1DDA-8B54A7F11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0854AB-EF3E-DE51-27A1-3DB63A353CE1}"/>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04B1345F-28D5-9A6A-89E9-9D95C5E81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4C445-CAE1-C9E4-68CD-7DEF71103296}"/>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199177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4207-C4E2-4C2E-2936-E8958CC9E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E1024-5B02-7FD8-3F38-B80B281CE0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A960-0519-D342-95A4-69FB3DB3C10D}"/>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F7DCB2AE-9658-23A1-11F9-A8BA247A2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469E1-103D-006B-F5BB-F9EC44C0F1FB}"/>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224516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CEBFA-02C7-A24B-2217-A3D88A9F4B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23A9CF-9B6D-A224-1173-EEB53A7AC9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E6929-F5E9-1607-E3B5-255BFB908A6F}"/>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598F5863-E78B-67B9-3DE0-58F08D8B3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CC1DD-B0BE-763A-8171-A708A05AB3D3}"/>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2460466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B36B-0DF7-4A94-934C-D2ACB8021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8C52A-3B91-1C72-ACBF-6202A437BA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9DFFF-BF14-1537-502F-2F448C889E0E}"/>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E4AB25DA-633A-22C2-E8E1-3776D18FC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38D59-2452-7B32-2400-6D37C6C92A95}"/>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24502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72DE-2E42-5616-A55B-5D2855B91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99CEF-4523-A542-CF9E-A9EBCF262B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1645B6-AF1C-9C20-64F5-6C9601A7505F}"/>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6E57BDF8-2E1F-75D4-BA49-4D5EB1F64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93EC1-9E7B-137A-C499-31081D116E56}"/>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97379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C128-2B87-E5F9-3442-18A9D9B25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76CF5-45AC-8364-3C8E-777B971BAB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9440B-0393-73B9-CC7E-09B15C031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139BA5-049B-4B42-BA3D-88EAF257388B}"/>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6" name="Footer Placeholder 5">
            <a:extLst>
              <a:ext uri="{FF2B5EF4-FFF2-40B4-BE49-F238E27FC236}">
                <a16:creationId xmlns:a16="http://schemas.microsoft.com/office/drawing/2014/main" id="{BBFC36F2-FC30-32F0-C691-6D7B9E375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A35B5-3298-2261-AC69-B9C1D813BA07}"/>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157104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0C1D-F358-E605-A531-A62461D2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38426A-CC90-6B85-3236-42F104D45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3A36A-A873-9853-C721-769D54627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2B699-0613-6D8E-6013-CE25D7E85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24CC8-5C1D-2258-D743-ED22D45F4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6340D9-1655-29F9-4E55-787D81CD2487}"/>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8" name="Footer Placeholder 7">
            <a:extLst>
              <a:ext uri="{FF2B5EF4-FFF2-40B4-BE49-F238E27FC236}">
                <a16:creationId xmlns:a16="http://schemas.microsoft.com/office/drawing/2014/main" id="{428D7D90-E3CB-A64F-564A-60BBE25668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915D8B-7AA0-7DAD-AE6F-5E9D1D884203}"/>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45600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44CF-4C9B-05C7-B659-E9E991973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A91F3-9A7A-C81B-A397-79B9722E0724}"/>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4" name="Footer Placeholder 3">
            <a:extLst>
              <a:ext uri="{FF2B5EF4-FFF2-40B4-BE49-F238E27FC236}">
                <a16:creationId xmlns:a16="http://schemas.microsoft.com/office/drawing/2014/main" id="{6067B452-60ED-1376-FC5E-A491896CA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79E5C9-CDDA-6325-5D73-496256A9275F}"/>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9933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C05F6-4FE0-6587-532B-4121AE421EE0}"/>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3" name="Footer Placeholder 2">
            <a:extLst>
              <a:ext uri="{FF2B5EF4-FFF2-40B4-BE49-F238E27FC236}">
                <a16:creationId xmlns:a16="http://schemas.microsoft.com/office/drawing/2014/main" id="{FD6C5344-1D7A-2233-9274-AE51AF424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FC519B-A806-CE54-65E8-2953AB155736}"/>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11111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1072-8FF2-F84B-759E-3293971BF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9CB40-B43A-28BB-DA96-8382E4700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32A75E-FE5E-267B-B978-A2FD9EDA0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6C123-5832-FE48-9B65-9D08879DCBC2}"/>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6" name="Footer Placeholder 5">
            <a:extLst>
              <a:ext uri="{FF2B5EF4-FFF2-40B4-BE49-F238E27FC236}">
                <a16:creationId xmlns:a16="http://schemas.microsoft.com/office/drawing/2014/main" id="{F4781CDC-5C50-B6DE-A4D4-C423E256C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1AFBE-9D9C-0AFA-C9B8-46263C41CE28}"/>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202956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8453-9CBA-9217-60AF-CA3BBC761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26FF5-CB37-6FEB-F741-2FBA6FEEB7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32A922-605F-1D20-F05F-5D9B88368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55840-E99C-B6A6-E4AA-E160E9EB743C}"/>
              </a:ext>
            </a:extLst>
          </p:cNvPr>
          <p:cNvSpPr>
            <a:spLocks noGrp="1"/>
          </p:cNvSpPr>
          <p:nvPr>
            <p:ph type="dt" sz="half" idx="10"/>
          </p:nvPr>
        </p:nvSpPr>
        <p:spPr/>
        <p:txBody>
          <a:bodyPr/>
          <a:lstStyle/>
          <a:p>
            <a:fld id="{4EF61236-6C10-40BE-8E32-2826DC4A1E1B}" type="datetimeFigureOut">
              <a:rPr lang="en-US" smtClean="0"/>
              <a:t>5/28/2025</a:t>
            </a:fld>
            <a:endParaRPr lang="en-US"/>
          </a:p>
        </p:txBody>
      </p:sp>
      <p:sp>
        <p:nvSpPr>
          <p:cNvPr id="6" name="Footer Placeholder 5">
            <a:extLst>
              <a:ext uri="{FF2B5EF4-FFF2-40B4-BE49-F238E27FC236}">
                <a16:creationId xmlns:a16="http://schemas.microsoft.com/office/drawing/2014/main" id="{07DA2D44-F072-C4D7-2A4D-87F77A5BC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CD1B3-81D6-4A75-9474-375A72AE2064}"/>
              </a:ext>
            </a:extLst>
          </p:cNvPr>
          <p:cNvSpPr>
            <a:spLocks noGrp="1"/>
          </p:cNvSpPr>
          <p:nvPr>
            <p:ph type="sldNum" sz="quarter" idx="12"/>
          </p:nvPr>
        </p:nvSpPr>
        <p:spPr/>
        <p:txBody>
          <a:bodyPr/>
          <a:lstStyle/>
          <a:p>
            <a:fld id="{4ECB6F35-36EB-4CFA-B79E-EFB3679A4F19}" type="slidenum">
              <a:rPr lang="en-US" smtClean="0"/>
              <a:t>‹#›</a:t>
            </a:fld>
            <a:endParaRPr lang="en-US"/>
          </a:p>
        </p:txBody>
      </p:sp>
    </p:spTree>
    <p:extLst>
      <p:ext uri="{BB962C8B-B14F-4D97-AF65-F5344CB8AC3E}">
        <p14:creationId xmlns:p14="http://schemas.microsoft.com/office/powerpoint/2010/main" val="94924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8714E-D92B-D707-6A33-AF7DB1019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814BB-7C83-AF8B-BF36-31F9D7E4F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8A11F-289B-A95D-6F53-241E3CD998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61236-6C10-40BE-8E32-2826DC4A1E1B}" type="datetimeFigureOut">
              <a:rPr lang="en-US" smtClean="0"/>
              <a:t>5/28/2025</a:t>
            </a:fld>
            <a:endParaRPr lang="en-US"/>
          </a:p>
        </p:txBody>
      </p:sp>
      <p:sp>
        <p:nvSpPr>
          <p:cNvPr id="5" name="Footer Placeholder 4">
            <a:extLst>
              <a:ext uri="{FF2B5EF4-FFF2-40B4-BE49-F238E27FC236}">
                <a16:creationId xmlns:a16="http://schemas.microsoft.com/office/drawing/2014/main" id="{DBAE0589-DAD5-851F-DFDB-67FD48F3A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3E2A91-70EC-AE98-4910-713B7FC8B3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B6F35-36EB-4CFA-B79E-EFB3679A4F19}" type="slidenum">
              <a:rPr lang="en-US" smtClean="0"/>
              <a:t>‹#›</a:t>
            </a:fld>
            <a:endParaRPr lang="en-US"/>
          </a:p>
        </p:txBody>
      </p:sp>
    </p:spTree>
    <p:extLst>
      <p:ext uri="{BB962C8B-B14F-4D97-AF65-F5344CB8AC3E}">
        <p14:creationId xmlns:p14="http://schemas.microsoft.com/office/powerpoint/2010/main" val="3099677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apnews.com/article/hurricanes-climate-change-helene-beryl-milton-florida-24c2cbbb58d85903c22f40b9690e28f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hurchofjesuschrist.org/study/scriptures/nt/rev/16?lang=eng#note9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hurchofjesuschrist.org/study/scriptures/ot/jonah/4?lang=eng#note6a" TargetMode="External"/><Relationship Id="rId2" Type="http://schemas.openxmlformats.org/officeDocument/2006/relationships/hyperlink" Target="https://www.churchofjesuschrist.org/study/scriptures/ot/jonah/4?lang=eng#note5a" TargetMode="External"/><Relationship Id="rId1" Type="http://schemas.openxmlformats.org/officeDocument/2006/relationships/slideLayout" Target="../slideLayouts/slideLayout2.xml"/><Relationship Id="rId4" Type="http://schemas.openxmlformats.org/officeDocument/2006/relationships/hyperlink" Target="https://www.churchofjesuschrist.org/study/scriptures/ot/jonah/4?lang=eng#note8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hurchofjesuschrist.org/study/scriptures/ot/isa/4?lang=eng&amp;id=p5-p6#note5b" TargetMode="External"/><Relationship Id="rId2" Type="http://schemas.openxmlformats.org/officeDocument/2006/relationships/hyperlink" Target="https://www.churchofjesuschrist.org/study/scriptures/ot/isa/4?lang=eng&amp;id=p5-p6#note5a" TargetMode="External"/><Relationship Id="rId1" Type="http://schemas.openxmlformats.org/officeDocument/2006/relationships/slideLayout" Target="../slideLayouts/slideLayout2.xml"/><Relationship Id="rId5" Type="http://schemas.openxmlformats.org/officeDocument/2006/relationships/hyperlink" Target="https://www.churchofjesuschrist.org/study/scriptures/ot/isa/4?lang=eng&amp;id=p5-p6#note6a" TargetMode="External"/><Relationship Id="rId4" Type="http://schemas.openxmlformats.org/officeDocument/2006/relationships/hyperlink" Target="https://www.churchofjesuschrist.org/study/scriptures/ot/isa/4?lang=eng&amp;id=p5-p6#note5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926DE-2BB7-FEDE-0732-83ADD1B16E60}"/>
              </a:ext>
            </a:extLst>
          </p:cNvPr>
          <p:cNvSpPr>
            <a:spLocks noGrp="1"/>
          </p:cNvSpPr>
          <p:nvPr>
            <p:ph type="ctrTitle"/>
          </p:nvPr>
        </p:nvSpPr>
        <p:spPr/>
        <p:txBody>
          <a:bodyPr/>
          <a:lstStyle/>
          <a:p>
            <a:r>
              <a:rPr lang="en-US" dirty="0"/>
              <a:t>Staying cool when the power goes out</a:t>
            </a:r>
          </a:p>
        </p:txBody>
      </p:sp>
      <p:sp>
        <p:nvSpPr>
          <p:cNvPr id="3" name="Subtitle 2">
            <a:extLst>
              <a:ext uri="{FF2B5EF4-FFF2-40B4-BE49-F238E27FC236}">
                <a16:creationId xmlns:a16="http://schemas.microsoft.com/office/drawing/2014/main" id="{649CDB26-76F3-E79E-48E6-16C313CC233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019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3649-97E3-FA4B-1090-BE2033ADAC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D6DC3B-DB3F-BC39-CDBC-28883ED1B7E0}"/>
              </a:ext>
            </a:extLst>
          </p:cNvPr>
          <p:cNvSpPr>
            <a:spLocks noGrp="1"/>
          </p:cNvSpPr>
          <p:nvPr>
            <p:ph idx="1"/>
          </p:nvPr>
        </p:nvSpPr>
        <p:spPr/>
        <p:txBody>
          <a:bodyPr/>
          <a:lstStyle/>
          <a:p>
            <a:r>
              <a:rPr lang="en-US" dirty="0"/>
              <a:t>Eaton fire Jan 7-31</a:t>
            </a:r>
          </a:p>
          <a:p>
            <a:r>
              <a:rPr lang="en-US" dirty="0"/>
              <a:t>Camp fire Nov 8 2018</a:t>
            </a:r>
          </a:p>
          <a:p>
            <a:r>
              <a:rPr lang="en-US" dirty="0"/>
              <a:t>Davis fire Sept 7-25 2024</a:t>
            </a:r>
          </a:p>
          <a:p>
            <a:r>
              <a:rPr lang="en-US" dirty="0"/>
              <a:t>Motorcyclist in Death Valley</a:t>
            </a:r>
          </a:p>
        </p:txBody>
      </p:sp>
    </p:spTree>
    <p:extLst>
      <p:ext uri="{BB962C8B-B14F-4D97-AF65-F5344CB8AC3E}">
        <p14:creationId xmlns:p14="http://schemas.microsoft.com/office/powerpoint/2010/main" val="78089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2C68-2D63-0C76-FD1D-432EA9D4DC11}"/>
              </a:ext>
            </a:extLst>
          </p:cNvPr>
          <p:cNvSpPr>
            <a:spLocks noGrp="1"/>
          </p:cNvSpPr>
          <p:nvPr>
            <p:ph type="title"/>
          </p:nvPr>
        </p:nvSpPr>
        <p:spPr/>
        <p:txBody>
          <a:bodyPr/>
          <a:lstStyle/>
          <a:p>
            <a:r>
              <a:rPr lang="en-US" dirty="0"/>
              <a:t>Most important element in cooling off without power is water!</a:t>
            </a:r>
          </a:p>
        </p:txBody>
      </p:sp>
      <p:sp>
        <p:nvSpPr>
          <p:cNvPr id="3" name="Content Placeholder 2">
            <a:extLst>
              <a:ext uri="{FF2B5EF4-FFF2-40B4-BE49-F238E27FC236}">
                <a16:creationId xmlns:a16="http://schemas.microsoft.com/office/drawing/2014/main" id="{EF786E03-9DBB-3E51-3C3D-D4428AF8B311}"/>
              </a:ext>
            </a:extLst>
          </p:cNvPr>
          <p:cNvSpPr>
            <a:spLocks noGrp="1"/>
          </p:cNvSpPr>
          <p:nvPr>
            <p:ph idx="1"/>
          </p:nvPr>
        </p:nvSpPr>
        <p:spPr/>
        <p:txBody>
          <a:bodyPr/>
          <a:lstStyle/>
          <a:p>
            <a:r>
              <a:rPr lang="en-US" dirty="0"/>
              <a:t>Tap or hose</a:t>
            </a:r>
          </a:p>
          <a:p>
            <a:pPr lvl="1"/>
            <a:r>
              <a:rPr lang="en-US" dirty="0"/>
              <a:t>Runing though the sprinklers, Cold shower, feet in cold water bath, cold plunge, misters</a:t>
            </a:r>
          </a:p>
          <a:p>
            <a:pPr lvl="2"/>
            <a:endParaRPr lang="en-US" dirty="0"/>
          </a:p>
        </p:txBody>
      </p:sp>
      <p:pic>
        <p:nvPicPr>
          <p:cNvPr id="5" name="Picture 4">
            <a:extLst>
              <a:ext uri="{FF2B5EF4-FFF2-40B4-BE49-F238E27FC236}">
                <a16:creationId xmlns:a16="http://schemas.microsoft.com/office/drawing/2014/main" id="{F90C4E43-E95F-78A3-5AE1-321FC71946A8}"/>
              </a:ext>
            </a:extLst>
          </p:cNvPr>
          <p:cNvPicPr>
            <a:picLocks noChangeAspect="1"/>
          </p:cNvPicPr>
          <p:nvPr/>
        </p:nvPicPr>
        <p:blipFill>
          <a:blip r:embed="rId2"/>
          <a:stretch>
            <a:fillRect/>
          </a:stretch>
        </p:blipFill>
        <p:spPr>
          <a:xfrm>
            <a:off x="2406258" y="2979114"/>
            <a:ext cx="4173836" cy="3878885"/>
          </a:xfrm>
          <a:prstGeom prst="rect">
            <a:avLst/>
          </a:prstGeom>
        </p:spPr>
      </p:pic>
    </p:spTree>
    <p:extLst>
      <p:ext uri="{BB962C8B-B14F-4D97-AF65-F5344CB8AC3E}">
        <p14:creationId xmlns:p14="http://schemas.microsoft.com/office/powerpoint/2010/main" val="60654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9910C-8813-6B26-BCE1-0B1165410242}"/>
              </a:ext>
            </a:extLst>
          </p:cNvPr>
          <p:cNvSpPr>
            <a:spLocks noGrp="1"/>
          </p:cNvSpPr>
          <p:nvPr>
            <p:ph idx="1"/>
          </p:nvPr>
        </p:nvSpPr>
        <p:spPr/>
        <p:txBody>
          <a:bodyPr/>
          <a:lstStyle/>
          <a:p>
            <a:pPr lvl="1"/>
            <a:r>
              <a:rPr lang="en-US" dirty="0"/>
              <a:t>River, pond, </a:t>
            </a:r>
            <a:r>
              <a:rPr lang="en-US" dirty="0" err="1"/>
              <a:t>Swiming</a:t>
            </a:r>
            <a:r>
              <a:rPr lang="en-US" dirty="0"/>
              <a:t> pool</a:t>
            </a:r>
          </a:p>
          <a:p>
            <a:pPr lvl="1"/>
            <a:r>
              <a:rPr lang="en-US" dirty="0"/>
              <a:t>Wetting a towel or sheet</a:t>
            </a:r>
          </a:p>
          <a:p>
            <a:pPr lvl="1"/>
            <a:r>
              <a:rPr lang="en-US" dirty="0"/>
              <a:t>Wetting a cooling towel, or hat  Freezing your slightly damp hand towel in u shape</a:t>
            </a:r>
          </a:p>
          <a:p>
            <a:pPr lvl="1"/>
            <a:r>
              <a:rPr lang="en-US" dirty="0"/>
              <a:t>Ice cubes , cold drinks</a:t>
            </a:r>
          </a:p>
          <a:p>
            <a:pPr lvl="1"/>
            <a:r>
              <a:rPr lang="en-US" dirty="0"/>
              <a:t>Hand fan with wet clothing</a:t>
            </a:r>
          </a:p>
          <a:p>
            <a:pPr lvl="1"/>
            <a:endParaRPr lang="en-US" dirty="0"/>
          </a:p>
        </p:txBody>
      </p:sp>
      <p:sp>
        <p:nvSpPr>
          <p:cNvPr id="5" name="Title 4">
            <a:extLst>
              <a:ext uri="{FF2B5EF4-FFF2-40B4-BE49-F238E27FC236}">
                <a16:creationId xmlns:a16="http://schemas.microsoft.com/office/drawing/2014/main" id="{8B449BB6-BE76-B437-FBB7-C587D204DDB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4555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0957-625F-D682-C059-EC028C5E4404}"/>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B5D281FD-F6F8-1794-808D-63420909F1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931" y="1843555"/>
            <a:ext cx="299081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0737185-70B6-8C18-670E-4777DF3B2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763" y="1843554"/>
            <a:ext cx="1850237" cy="50144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0E5CEDE-C29D-4C03-B7CF-407729A66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125" y="2501153"/>
            <a:ext cx="31638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73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CF5C-6110-7661-685D-7EF2BE0CCC2E}"/>
              </a:ext>
            </a:extLst>
          </p:cNvPr>
          <p:cNvSpPr>
            <a:spLocks noGrp="1"/>
          </p:cNvSpPr>
          <p:nvPr>
            <p:ph type="title"/>
          </p:nvPr>
        </p:nvSpPr>
        <p:spPr/>
        <p:txBody>
          <a:bodyPr/>
          <a:lstStyle/>
          <a:p>
            <a:r>
              <a:rPr lang="en-US" dirty="0"/>
              <a:t>Having access to clean water</a:t>
            </a:r>
          </a:p>
        </p:txBody>
      </p:sp>
      <p:sp>
        <p:nvSpPr>
          <p:cNvPr id="3" name="Content Placeholder 2">
            <a:extLst>
              <a:ext uri="{FF2B5EF4-FFF2-40B4-BE49-F238E27FC236}">
                <a16:creationId xmlns:a16="http://schemas.microsoft.com/office/drawing/2014/main" id="{7768D237-5387-902C-15BF-A383C1666A18}"/>
              </a:ext>
            </a:extLst>
          </p:cNvPr>
          <p:cNvSpPr>
            <a:spLocks noGrp="1"/>
          </p:cNvSpPr>
          <p:nvPr>
            <p:ph idx="1"/>
          </p:nvPr>
        </p:nvSpPr>
        <p:spPr/>
        <p:txBody>
          <a:bodyPr>
            <a:normAutofit fontScale="70000" lnSpcReduction="20000"/>
          </a:bodyPr>
          <a:lstStyle/>
          <a:p>
            <a:r>
              <a:rPr lang="en-US" dirty="0"/>
              <a:t>Storing water</a:t>
            </a:r>
          </a:p>
          <a:p>
            <a:pPr lvl="1"/>
            <a:r>
              <a:rPr lang="en-US" dirty="0"/>
              <a:t>To store water long-term, use food-grade plastic containers, food-grade glass jars, or metal tanks, all of which should be thoroughly cleaned and sealed. Store the water in a cool, dark place, ideally between 50-70°F (10-21°C), away from direct sunlight and toxic substances. Rotate your stored water every six months to a year to ensure freshness. </a:t>
            </a:r>
          </a:p>
          <a:p>
            <a:pPr lvl="1"/>
            <a:r>
              <a:rPr lang="en-US" dirty="0"/>
              <a:t>Here's a more detailed breakdown:</a:t>
            </a:r>
          </a:p>
          <a:p>
            <a:pPr lvl="1"/>
            <a:r>
              <a:rPr lang="en-US" dirty="0"/>
              <a:t>1. Containers:</a:t>
            </a:r>
          </a:p>
          <a:p>
            <a:pPr lvl="1"/>
            <a:r>
              <a:rPr lang="en-US" dirty="0"/>
              <a:t>Food-grade plastic:</a:t>
            </a:r>
          </a:p>
          <a:p>
            <a:pPr lvl="1"/>
            <a:r>
              <a:rPr lang="en-US" dirty="0"/>
              <a:t>.</a:t>
            </a:r>
          </a:p>
          <a:p>
            <a:pPr lvl="1"/>
            <a:r>
              <a:rPr lang="en-US" dirty="0"/>
              <a:t>Choose BPA-free food-grade plastic containers, ensuring they are properly cleaned and sealed to prevent contamination. </a:t>
            </a:r>
          </a:p>
          <a:p>
            <a:pPr lvl="1"/>
            <a:r>
              <a:rPr lang="en-US" dirty="0"/>
              <a:t>Food-grade glass:</a:t>
            </a:r>
          </a:p>
          <a:p>
            <a:pPr lvl="1"/>
            <a:r>
              <a:rPr lang="en-US" dirty="0"/>
              <a:t>.</a:t>
            </a:r>
          </a:p>
          <a:p>
            <a:pPr lvl="1"/>
            <a:r>
              <a:rPr lang="en-US" dirty="0"/>
              <a:t>Glass jars are another excellent option, as they don't leach chemicals and are resistant to degradation. </a:t>
            </a:r>
          </a:p>
          <a:p>
            <a:pPr lvl="1"/>
            <a:r>
              <a:rPr lang="en-US" dirty="0"/>
              <a:t>Metal Tanks:</a:t>
            </a:r>
          </a:p>
          <a:p>
            <a:pPr lvl="1"/>
            <a:r>
              <a:rPr lang="en-US" dirty="0"/>
              <a:t>.</a:t>
            </a:r>
          </a:p>
          <a:p>
            <a:pPr lvl="1"/>
            <a:r>
              <a:rPr lang="en-US" dirty="0"/>
              <a:t>Metal tanks are durable and suitable for large-scale storage, but ensure they are properly cleaned and sealed. </a:t>
            </a:r>
          </a:p>
        </p:txBody>
      </p:sp>
    </p:spTree>
    <p:extLst>
      <p:ext uri="{BB962C8B-B14F-4D97-AF65-F5344CB8AC3E}">
        <p14:creationId xmlns:p14="http://schemas.microsoft.com/office/powerpoint/2010/main" val="46331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DDCB-83B0-6246-6B49-CB882C8EE5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427569-9C1D-36CC-DE8D-4632D9088DE5}"/>
              </a:ext>
            </a:extLst>
          </p:cNvPr>
          <p:cNvSpPr>
            <a:spLocks noGrp="1"/>
          </p:cNvSpPr>
          <p:nvPr>
            <p:ph idx="1"/>
          </p:nvPr>
        </p:nvSpPr>
        <p:spPr/>
        <p:txBody>
          <a:bodyPr>
            <a:normAutofit fontScale="85000" lnSpcReduction="20000"/>
          </a:bodyPr>
          <a:lstStyle/>
          <a:p>
            <a:r>
              <a:rPr lang="en-US" dirty="0"/>
              <a:t>. Storage Conditions:</a:t>
            </a:r>
          </a:p>
          <a:p>
            <a:r>
              <a:rPr lang="en-US" dirty="0"/>
              <a:t>Cool, Dark Place:</a:t>
            </a:r>
          </a:p>
          <a:p>
            <a:r>
              <a:rPr lang="en-US" dirty="0"/>
              <a:t>Store water in a cool, dark, and dry place, such as a basement or pantry, to prevent algae and bacterial growth. </a:t>
            </a:r>
          </a:p>
          <a:p>
            <a:r>
              <a:rPr lang="en-US" dirty="0"/>
              <a:t>Temperature Control:</a:t>
            </a:r>
          </a:p>
          <a:p>
            <a:r>
              <a:rPr lang="en-US" dirty="0"/>
              <a:t>Maintain temperatures between 50-70°F (10-21°C) to minimize spoilage. </a:t>
            </a:r>
          </a:p>
          <a:p>
            <a:r>
              <a:rPr lang="en-US" dirty="0"/>
              <a:t>Away from Sunlight:</a:t>
            </a:r>
          </a:p>
          <a:p>
            <a:r>
              <a:rPr lang="en-US" dirty="0"/>
              <a:t>Protect water from direct sunlight, which can promote algae growth and affect taste. </a:t>
            </a:r>
          </a:p>
          <a:p>
            <a:r>
              <a:rPr lang="en-US" dirty="0"/>
              <a:t>Safe from Contamination:</a:t>
            </a:r>
          </a:p>
          <a:p>
            <a:r>
              <a:rPr lang="en-US" dirty="0"/>
              <a:t>Keep containers away from chemicals, pesticides, and other potential contaminants. </a:t>
            </a:r>
          </a:p>
        </p:txBody>
      </p:sp>
    </p:spTree>
    <p:extLst>
      <p:ext uri="{BB962C8B-B14F-4D97-AF65-F5344CB8AC3E}">
        <p14:creationId xmlns:p14="http://schemas.microsoft.com/office/powerpoint/2010/main" val="413981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D42-EBB5-06CF-259B-3DD919A11F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00B542-BF24-10CE-EE0A-249401AF4C90}"/>
              </a:ext>
            </a:extLst>
          </p:cNvPr>
          <p:cNvSpPr>
            <a:spLocks noGrp="1"/>
          </p:cNvSpPr>
          <p:nvPr>
            <p:ph idx="1"/>
          </p:nvPr>
        </p:nvSpPr>
        <p:spPr/>
        <p:txBody>
          <a:bodyPr>
            <a:normAutofit fontScale="77500" lnSpcReduction="20000"/>
          </a:bodyPr>
          <a:lstStyle/>
          <a:p>
            <a:r>
              <a:rPr lang="en-US" dirty="0"/>
              <a:t>. Disinfection &amp; Treatment:</a:t>
            </a:r>
          </a:p>
          <a:p>
            <a:r>
              <a:rPr lang="en-US" dirty="0"/>
              <a:t>Disinfection:</a:t>
            </a:r>
          </a:p>
          <a:p>
            <a:r>
              <a:rPr lang="en-US" dirty="0"/>
              <a:t>You can disinfect tap water by adding a small amount of unscented chlorine bleach (e.g., 1/8 teaspoon per gallon  8 drops).   1 ¾ teaspoons for 50 gal container</a:t>
            </a:r>
          </a:p>
          <a:p>
            <a:r>
              <a:rPr lang="en-US" dirty="0"/>
              <a:t>Purified Water:</a:t>
            </a:r>
          </a:p>
          <a:p>
            <a:r>
              <a:rPr lang="en-US" dirty="0"/>
              <a:t>Distilled or purified water is less likely to contain contaminants and can last longer. </a:t>
            </a:r>
          </a:p>
          <a:p>
            <a:r>
              <a:rPr lang="en-US" dirty="0"/>
              <a:t>Boiling:</a:t>
            </a:r>
          </a:p>
          <a:p>
            <a:r>
              <a:rPr lang="en-US" dirty="0"/>
              <a:t>Boiling water can kill many bacteria and viruses, but it doesn't remove all contaminants. </a:t>
            </a:r>
          </a:p>
          <a:p>
            <a:r>
              <a:rPr lang="en-US" dirty="0"/>
              <a:t>Water Purification Tablets:</a:t>
            </a:r>
          </a:p>
          <a:p>
            <a:r>
              <a:rPr lang="en-US" dirty="0"/>
              <a:t>Use water purification tablets to treat water before storing it. </a:t>
            </a:r>
          </a:p>
        </p:txBody>
      </p:sp>
    </p:spTree>
    <p:extLst>
      <p:ext uri="{BB962C8B-B14F-4D97-AF65-F5344CB8AC3E}">
        <p14:creationId xmlns:p14="http://schemas.microsoft.com/office/powerpoint/2010/main" val="1545821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35F6-4BA0-77A3-F185-C1A751E62A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C493BC-28D0-359F-BA53-6F0B11C1ADA5}"/>
              </a:ext>
            </a:extLst>
          </p:cNvPr>
          <p:cNvSpPr>
            <a:spLocks noGrp="1"/>
          </p:cNvSpPr>
          <p:nvPr>
            <p:ph idx="1"/>
          </p:nvPr>
        </p:nvSpPr>
        <p:spPr/>
        <p:txBody>
          <a:bodyPr>
            <a:normAutofit fontScale="92500" lnSpcReduction="20000"/>
          </a:bodyPr>
          <a:lstStyle/>
          <a:p>
            <a:r>
              <a:rPr lang="en-US" dirty="0"/>
              <a:t>4. Rotation:</a:t>
            </a:r>
          </a:p>
          <a:p>
            <a:r>
              <a:rPr lang="en-US" dirty="0"/>
              <a:t>Regular Rotation: Rotate your water supply every six months to a year to ensure you're using fresh water. </a:t>
            </a:r>
          </a:p>
          <a:p>
            <a:r>
              <a:rPr lang="en-US" dirty="0"/>
              <a:t>Label Containers: Label each container with the storage date to track rotation. </a:t>
            </a:r>
          </a:p>
          <a:p>
            <a:r>
              <a:rPr lang="en-US" dirty="0"/>
              <a:t>5. Other Considerations:</a:t>
            </a:r>
          </a:p>
          <a:p>
            <a:r>
              <a:rPr lang="en-US" dirty="0"/>
              <a:t>Cleanliness: Always ensure containers are clean and dry before filling them with water. </a:t>
            </a:r>
          </a:p>
          <a:p>
            <a:r>
              <a:rPr lang="en-US" dirty="0"/>
              <a:t>Sealing: Use tight-fitting lids to prevent contamination. </a:t>
            </a:r>
          </a:p>
          <a:p>
            <a:r>
              <a:rPr lang="en-US" dirty="0"/>
              <a:t>Inspecting: Regularly inspect containers for leaks or signs of damage. </a:t>
            </a:r>
          </a:p>
          <a:p>
            <a:r>
              <a:rPr lang="en-US" dirty="0"/>
              <a:t>Taste: While stored water can last indefinitely, taste can change over time, so it's advisable to rotate your supply regularly. </a:t>
            </a:r>
          </a:p>
        </p:txBody>
      </p:sp>
    </p:spTree>
    <p:extLst>
      <p:ext uri="{BB962C8B-B14F-4D97-AF65-F5344CB8AC3E}">
        <p14:creationId xmlns:p14="http://schemas.microsoft.com/office/powerpoint/2010/main" val="22804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3FC7-4DDD-93E3-6488-1F19BE4E3E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653242-28A7-D946-CB51-E98342D47298}"/>
              </a:ext>
            </a:extLst>
          </p:cNvPr>
          <p:cNvSpPr>
            <a:spLocks noGrp="1"/>
          </p:cNvSpPr>
          <p:nvPr>
            <p:ph idx="1"/>
          </p:nvPr>
        </p:nvSpPr>
        <p:spPr/>
        <p:txBody>
          <a:bodyPr/>
          <a:lstStyle/>
          <a:p>
            <a:r>
              <a:rPr lang="en-US" dirty="0"/>
              <a:t>Drinking water</a:t>
            </a:r>
          </a:p>
          <a:p>
            <a:pPr lvl="1"/>
            <a:r>
              <a:rPr lang="en-US" dirty="0"/>
              <a:t>1 gal per </a:t>
            </a:r>
            <a:r>
              <a:rPr lang="en-US" dirty="0" err="1"/>
              <a:t>per</a:t>
            </a:r>
            <a:r>
              <a:rPr lang="en-US" dirty="0"/>
              <a:t> person per day</a:t>
            </a:r>
          </a:p>
          <a:p>
            <a:pPr lvl="1"/>
            <a:r>
              <a:rPr lang="en-US" dirty="0"/>
              <a:t>Hygiene and cooking 1 gal per person per day.  2 weeks is 28 gal per </a:t>
            </a:r>
            <a:r>
              <a:rPr lang="en-US" dirty="0" err="1"/>
              <a:t>per</a:t>
            </a:r>
            <a:r>
              <a:rPr lang="en-US" dirty="0"/>
              <a:t> person</a:t>
            </a:r>
          </a:p>
          <a:p>
            <a:pPr lvl="1"/>
            <a:endParaRPr lang="en-US" dirty="0"/>
          </a:p>
        </p:txBody>
      </p:sp>
      <p:pic>
        <p:nvPicPr>
          <p:cNvPr id="4" name="Picture 3">
            <a:extLst>
              <a:ext uri="{FF2B5EF4-FFF2-40B4-BE49-F238E27FC236}">
                <a16:creationId xmlns:a16="http://schemas.microsoft.com/office/drawing/2014/main" id="{D7C4B83E-C132-6F12-47C5-F7405682623E}"/>
              </a:ext>
            </a:extLst>
          </p:cNvPr>
          <p:cNvPicPr>
            <a:picLocks noChangeAspect="1"/>
          </p:cNvPicPr>
          <p:nvPr/>
        </p:nvPicPr>
        <p:blipFill>
          <a:blip r:embed="rId2"/>
          <a:stretch>
            <a:fillRect/>
          </a:stretch>
        </p:blipFill>
        <p:spPr>
          <a:xfrm>
            <a:off x="443753" y="3429000"/>
            <a:ext cx="3429000" cy="3429000"/>
          </a:xfrm>
          <a:prstGeom prst="rect">
            <a:avLst/>
          </a:prstGeom>
        </p:spPr>
      </p:pic>
      <p:pic>
        <p:nvPicPr>
          <p:cNvPr id="5" name="Picture 4">
            <a:extLst>
              <a:ext uri="{FF2B5EF4-FFF2-40B4-BE49-F238E27FC236}">
                <a16:creationId xmlns:a16="http://schemas.microsoft.com/office/drawing/2014/main" id="{B9928C38-9B41-CD32-1580-036EFD88754F}"/>
              </a:ext>
            </a:extLst>
          </p:cNvPr>
          <p:cNvPicPr>
            <a:picLocks noChangeAspect="1"/>
          </p:cNvPicPr>
          <p:nvPr/>
        </p:nvPicPr>
        <p:blipFill>
          <a:blip r:embed="rId3"/>
          <a:stretch>
            <a:fillRect/>
          </a:stretch>
        </p:blipFill>
        <p:spPr>
          <a:xfrm>
            <a:off x="5489717" y="3017885"/>
            <a:ext cx="973836" cy="3429000"/>
          </a:xfrm>
          <a:prstGeom prst="rect">
            <a:avLst/>
          </a:prstGeom>
        </p:spPr>
      </p:pic>
      <p:pic>
        <p:nvPicPr>
          <p:cNvPr id="6" name="Picture 5">
            <a:extLst>
              <a:ext uri="{FF2B5EF4-FFF2-40B4-BE49-F238E27FC236}">
                <a16:creationId xmlns:a16="http://schemas.microsoft.com/office/drawing/2014/main" id="{424DBC1E-9C08-0FDC-B265-D5A5AA652D0F}"/>
              </a:ext>
            </a:extLst>
          </p:cNvPr>
          <p:cNvPicPr>
            <a:picLocks noChangeAspect="1"/>
          </p:cNvPicPr>
          <p:nvPr/>
        </p:nvPicPr>
        <p:blipFill>
          <a:blip r:embed="rId4"/>
          <a:stretch>
            <a:fillRect/>
          </a:stretch>
        </p:blipFill>
        <p:spPr>
          <a:xfrm>
            <a:off x="7812742" y="3370870"/>
            <a:ext cx="3146612" cy="3146612"/>
          </a:xfrm>
          <a:prstGeom prst="rect">
            <a:avLst/>
          </a:prstGeom>
        </p:spPr>
      </p:pic>
    </p:spTree>
    <p:extLst>
      <p:ext uri="{BB962C8B-B14F-4D97-AF65-F5344CB8AC3E}">
        <p14:creationId xmlns:p14="http://schemas.microsoft.com/office/powerpoint/2010/main" val="299582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D64B-6747-0D22-13FD-BAF680B36E2C}"/>
              </a:ext>
            </a:extLst>
          </p:cNvPr>
          <p:cNvSpPr>
            <a:spLocks noGrp="1"/>
          </p:cNvSpPr>
          <p:nvPr>
            <p:ph type="title"/>
          </p:nvPr>
        </p:nvSpPr>
        <p:spPr/>
        <p:txBody>
          <a:bodyPr/>
          <a:lstStyle/>
          <a:p>
            <a:endParaRPr lang="en-US" dirty="0"/>
          </a:p>
        </p:txBody>
      </p:sp>
      <p:pic>
        <p:nvPicPr>
          <p:cNvPr id="5122" name="Picture 2" descr="SURE WATER - 260 Gallon Emergency Water Storage Tank">
            <a:extLst>
              <a:ext uri="{FF2B5EF4-FFF2-40B4-BE49-F238E27FC236}">
                <a16:creationId xmlns:a16="http://schemas.microsoft.com/office/drawing/2014/main" id="{51F5FC24-A04E-EBEA-E988-1F41F42D78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943" y="1870449"/>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ter Storage 275-gallon Food Grade Totes and Cages 1">
            <a:extLst>
              <a:ext uri="{FF2B5EF4-FFF2-40B4-BE49-F238E27FC236}">
                <a16:creationId xmlns:a16="http://schemas.microsoft.com/office/drawing/2014/main" id="{52C47F70-0D75-1EC2-B257-60A7BA51E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72" y="1763199"/>
            <a:ext cx="2773083" cy="2079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2C4216-ACBB-391D-BFA5-32C11C70253A}"/>
              </a:ext>
            </a:extLst>
          </p:cNvPr>
          <p:cNvPicPr>
            <a:picLocks noChangeAspect="1"/>
          </p:cNvPicPr>
          <p:nvPr/>
        </p:nvPicPr>
        <p:blipFill>
          <a:blip r:embed="rId4"/>
          <a:stretch>
            <a:fillRect/>
          </a:stretch>
        </p:blipFill>
        <p:spPr>
          <a:xfrm>
            <a:off x="4258700" y="4046118"/>
            <a:ext cx="2486025" cy="2486025"/>
          </a:xfrm>
          <a:prstGeom prst="rect">
            <a:avLst/>
          </a:prstGeom>
        </p:spPr>
      </p:pic>
      <p:pic>
        <p:nvPicPr>
          <p:cNvPr id="5126" name="Picture 6" descr="Product photo of 55 gallon plastic barrels">
            <a:extLst>
              <a:ext uri="{FF2B5EF4-FFF2-40B4-BE49-F238E27FC236}">
                <a16:creationId xmlns:a16="http://schemas.microsoft.com/office/drawing/2014/main" id="{43691671-8D84-11EC-077E-AA56DDB46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2457" y="2185147"/>
            <a:ext cx="4800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35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0130-9F90-9A16-E8F1-C4908CE18B3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297B5EF-4674-98E7-AFB3-C270E5CD9318}"/>
              </a:ext>
            </a:extLst>
          </p:cNvPr>
          <p:cNvSpPr>
            <a:spLocks noGrp="1"/>
          </p:cNvSpPr>
          <p:nvPr>
            <p:ph idx="1"/>
          </p:nvPr>
        </p:nvSpPr>
        <p:spPr/>
        <p:txBody>
          <a:bodyPr>
            <a:normAutofit lnSpcReduction="10000"/>
          </a:bodyPr>
          <a:lstStyle/>
          <a:p>
            <a:pPr algn="l">
              <a:spcAft>
                <a:spcPts val="1200"/>
              </a:spcAft>
              <a:buNone/>
            </a:pPr>
            <a:r>
              <a:rPr lang="en-US" b="0" i="0" dirty="0">
                <a:solidFill>
                  <a:srgbClr val="242424"/>
                </a:solidFill>
                <a:effectLst/>
                <a:latin typeface="Segoe UI" panose="020B0502040204020203" pitchFamily="34" charset="0"/>
              </a:rPr>
              <a:t>WASHINGTON (AP) — Get ready for several years of even more record-breaking heat that pushes Earth to more deadly, fiery and uncomfortable extremes, two of the world's top weather agencies forecast.</a:t>
            </a:r>
          </a:p>
          <a:p>
            <a:pPr algn="l">
              <a:spcAft>
                <a:spcPts val="1200"/>
              </a:spcAft>
            </a:pPr>
            <a:r>
              <a:rPr lang="en-US" b="0" i="0" dirty="0">
                <a:solidFill>
                  <a:srgbClr val="242424"/>
                </a:solidFill>
                <a:effectLst/>
                <a:latin typeface="Segoe UI" panose="020B0502040204020203" pitchFamily="34" charset="0"/>
              </a:rPr>
              <a:t>There's an 80% chance the world will break another annual temperature record in the next five years, and it's even more probable that the world will again exceed the international temperature threshold set 10 years ago, according to a five-year forecast released Wednesday by the World Meteorological Organization and the U.K. Meteorological Office.</a:t>
            </a:r>
          </a:p>
          <a:p>
            <a:endParaRPr lang="en-US" dirty="0"/>
          </a:p>
        </p:txBody>
      </p:sp>
    </p:spTree>
    <p:extLst>
      <p:ext uri="{BB962C8B-B14F-4D97-AF65-F5344CB8AC3E}">
        <p14:creationId xmlns:p14="http://schemas.microsoft.com/office/powerpoint/2010/main" val="57955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0C90-B3DB-6AFA-914C-6A261C4A72A7}"/>
              </a:ext>
            </a:extLst>
          </p:cNvPr>
          <p:cNvSpPr>
            <a:spLocks noGrp="1"/>
          </p:cNvSpPr>
          <p:nvPr>
            <p:ph type="title"/>
          </p:nvPr>
        </p:nvSpPr>
        <p:spPr/>
        <p:txBody>
          <a:bodyPr/>
          <a:lstStyle/>
          <a:p>
            <a:r>
              <a:rPr lang="en-US" dirty="0"/>
              <a:t>Filtering water</a:t>
            </a:r>
            <a:br>
              <a:rPr lang="en-US" dirty="0"/>
            </a:br>
            <a:endParaRPr lang="en-US" dirty="0"/>
          </a:p>
        </p:txBody>
      </p:sp>
      <p:pic>
        <p:nvPicPr>
          <p:cNvPr id="4" name="Content Placeholder 3">
            <a:extLst>
              <a:ext uri="{FF2B5EF4-FFF2-40B4-BE49-F238E27FC236}">
                <a16:creationId xmlns:a16="http://schemas.microsoft.com/office/drawing/2014/main" id="{45BD5AFC-1B88-621D-290E-CFE8607D08BD}"/>
              </a:ext>
            </a:extLst>
          </p:cNvPr>
          <p:cNvPicPr>
            <a:picLocks noGrp="1" noChangeAspect="1"/>
          </p:cNvPicPr>
          <p:nvPr>
            <p:ph idx="1"/>
          </p:nvPr>
        </p:nvPicPr>
        <p:blipFill>
          <a:blip r:embed="rId2"/>
          <a:stretch>
            <a:fillRect/>
          </a:stretch>
        </p:blipFill>
        <p:spPr>
          <a:xfrm>
            <a:off x="704393" y="1377389"/>
            <a:ext cx="3378368" cy="4351338"/>
          </a:xfrm>
          <a:prstGeom prst="rect">
            <a:avLst/>
          </a:prstGeom>
        </p:spPr>
      </p:pic>
      <p:pic>
        <p:nvPicPr>
          <p:cNvPr id="6146" name="Picture 2">
            <a:extLst>
              <a:ext uri="{FF2B5EF4-FFF2-40B4-BE49-F238E27FC236}">
                <a16:creationId xmlns:a16="http://schemas.microsoft.com/office/drawing/2014/main" id="{EF60EF0C-64DC-C8DC-06F8-A08EDE9C0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055" y="292532"/>
            <a:ext cx="3088721" cy="31364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7A5DDF3-89E0-DEA2-1B7F-DB180CA1B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1090" y="1377389"/>
            <a:ext cx="2706136" cy="4633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21D907-E2F4-7872-366E-B73A27C2C593}"/>
              </a:ext>
            </a:extLst>
          </p:cNvPr>
          <p:cNvPicPr>
            <a:picLocks noChangeAspect="1"/>
          </p:cNvPicPr>
          <p:nvPr/>
        </p:nvPicPr>
        <p:blipFill>
          <a:blip r:embed="rId5"/>
          <a:stretch>
            <a:fillRect/>
          </a:stretch>
        </p:blipFill>
        <p:spPr>
          <a:xfrm>
            <a:off x="4779813" y="3870154"/>
            <a:ext cx="2864224" cy="2864224"/>
          </a:xfrm>
          <a:prstGeom prst="rect">
            <a:avLst/>
          </a:prstGeom>
        </p:spPr>
      </p:pic>
    </p:spTree>
    <p:extLst>
      <p:ext uri="{BB962C8B-B14F-4D97-AF65-F5344CB8AC3E}">
        <p14:creationId xmlns:p14="http://schemas.microsoft.com/office/powerpoint/2010/main" val="91569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80FC-78F5-B89D-5861-01ABECD78CCC}"/>
              </a:ext>
            </a:extLst>
          </p:cNvPr>
          <p:cNvSpPr>
            <a:spLocks noGrp="1"/>
          </p:cNvSpPr>
          <p:nvPr>
            <p:ph type="title"/>
          </p:nvPr>
        </p:nvSpPr>
        <p:spPr/>
        <p:txBody>
          <a:bodyPr/>
          <a:lstStyle/>
          <a:p>
            <a:r>
              <a:rPr lang="en-US" dirty="0"/>
              <a:t>Battery and solar pumps</a:t>
            </a:r>
          </a:p>
        </p:txBody>
      </p:sp>
      <p:pic>
        <p:nvPicPr>
          <p:cNvPr id="4" name="Content Placeholder 3">
            <a:extLst>
              <a:ext uri="{FF2B5EF4-FFF2-40B4-BE49-F238E27FC236}">
                <a16:creationId xmlns:a16="http://schemas.microsoft.com/office/drawing/2014/main" id="{C2FA9C5D-E9AE-1BEC-2CDA-A351DE1D908D}"/>
              </a:ext>
            </a:extLst>
          </p:cNvPr>
          <p:cNvPicPr>
            <a:picLocks noGrp="1" noChangeAspect="1"/>
          </p:cNvPicPr>
          <p:nvPr>
            <p:ph idx="1"/>
          </p:nvPr>
        </p:nvPicPr>
        <p:blipFill>
          <a:blip r:embed="rId2"/>
          <a:stretch>
            <a:fillRect/>
          </a:stretch>
        </p:blipFill>
        <p:spPr>
          <a:xfrm>
            <a:off x="633968" y="1872396"/>
            <a:ext cx="2666716" cy="3156804"/>
          </a:xfrm>
          <a:prstGeom prst="rect">
            <a:avLst/>
          </a:prstGeom>
        </p:spPr>
      </p:pic>
      <p:pic>
        <p:nvPicPr>
          <p:cNvPr id="5" name="Picture 4">
            <a:extLst>
              <a:ext uri="{FF2B5EF4-FFF2-40B4-BE49-F238E27FC236}">
                <a16:creationId xmlns:a16="http://schemas.microsoft.com/office/drawing/2014/main" id="{3066BA63-6EC2-E060-1E10-0D772C5EAAD2}"/>
              </a:ext>
            </a:extLst>
          </p:cNvPr>
          <p:cNvPicPr>
            <a:picLocks noChangeAspect="1"/>
          </p:cNvPicPr>
          <p:nvPr/>
        </p:nvPicPr>
        <p:blipFill>
          <a:blip r:embed="rId3"/>
          <a:stretch>
            <a:fillRect/>
          </a:stretch>
        </p:blipFill>
        <p:spPr>
          <a:xfrm>
            <a:off x="4018693" y="1483977"/>
            <a:ext cx="3440777" cy="3384905"/>
          </a:xfrm>
          <a:prstGeom prst="rect">
            <a:avLst/>
          </a:prstGeom>
        </p:spPr>
      </p:pic>
      <p:pic>
        <p:nvPicPr>
          <p:cNvPr id="6" name="Picture 5">
            <a:extLst>
              <a:ext uri="{FF2B5EF4-FFF2-40B4-BE49-F238E27FC236}">
                <a16:creationId xmlns:a16="http://schemas.microsoft.com/office/drawing/2014/main" id="{5C7148AC-5652-18BF-F81E-0C5CBC636517}"/>
              </a:ext>
            </a:extLst>
          </p:cNvPr>
          <p:cNvPicPr>
            <a:picLocks noChangeAspect="1"/>
          </p:cNvPicPr>
          <p:nvPr/>
        </p:nvPicPr>
        <p:blipFill>
          <a:blip r:embed="rId4"/>
          <a:stretch>
            <a:fillRect/>
          </a:stretch>
        </p:blipFill>
        <p:spPr>
          <a:xfrm>
            <a:off x="8086164" y="2434312"/>
            <a:ext cx="4105835" cy="2594888"/>
          </a:xfrm>
          <a:prstGeom prst="rect">
            <a:avLst/>
          </a:prstGeom>
        </p:spPr>
      </p:pic>
      <p:pic>
        <p:nvPicPr>
          <p:cNvPr id="7" name="Picture 6">
            <a:extLst>
              <a:ext uri="{FF2B5EF4-FFF2-40B4-BE49-F238E27FC236}">
                <a16:creationId xmlns:a16="http://schemas.microsoft.com/office/drawing/2014/main" id="{9BDA456A-0370-9DDB-0F09-9BF4A9D5A93C}"/>
              </a:ext>
            </a:extLst>
          </p:cNvPr>
          <p:cNvPicPr>
            <a:picLocks noChangeAspect="1"/>
          </p:cNvPicPr>
          <p:nvPr/>
        </p:nvPicPr>
        <p:blipFill>
          <a:blip r:embed="rId5"/>
          <a:stretch>
            <a:fillRect/>
          </a:stretch>
        </p:blipFill>
        <p:spPr>
          <a:xfrm>
            <a:off x="421341" y="5147983"/>
            <a:ext cx="2088776" cy="1566582"/>
          </a:xfrm>
          <a:prstGeom prst="rect">
            <a:avLst/>
          </a:prstGeom>
        </p:spPr>
      </p:pic>
      <p:pic>
        <p:nvPicPr>
          <p:cNvPr id="8" name="Picture 7">
            <a:extLst>
              <a:ext uri="{FF2B5EF4-FFF2-40B4-BE49-F238E27FC236}">
                <a16:creationId xmlns:a16="http://schemas.microsoft.com/office/drawing/2014/main" id="{D189C7B6-71C3-0BA7-1042-7CB9179D7D79}"/>
              </a:ext>
            </a:extLst>
          </p:cNvPr>
          <p:cNvPicPr>
            <a:picLocks noChangeAspect="1"/>
          </p:cNvPicPr>
          <p:nvPr/>
        </p:nvPicPr>
        <p:blipFill>
          <a:blip r:embed="rId6"/>
          <a:stretch>
            <a:fillRect/>
          </a:stretch>
        </p:blipFill>
        <p:spPr>
          <a:xfrm>
            <a:off x="4539169" y="4770271"/>
            <a:ext cx="2302882" cy="2302882"/>
          </a:xfrm>
          <a:prstGeom prst="rect">
            <a:avLst/>
          </a:prstGeom>
        </p:spPr>
      </p:pic>
    </p:spTree>
    <p:extLst>
      <p:ext uri="{BB962C8B-B14F-4D97-AF65-F5344CB8AC3E}">
        <p14:creationId xmlns:p14="http://schemas.microsoft.com/office/powerpoint/2010/main" val="363119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C533-3E5F-0D69-8E51-8A6A77FD5A7F}"/>
              </a:ext>
            </a:extLst>
          </p:cNvPr>
          <p:cNvSpPr>
            <a:spLocks noGrp="1"/>
          </p:cNvSpPr>
          <p:nvPr>
            <p:ph type="title"/>
          </p:nvPr>
        </p:nvSpPr>
        <p:spPr/>
        <p:txBody>
          <a:bodyPr/>
          <a:lstStyle/>
          <a:p>
            <a:r>
              <a:rPr lang="en-US" dirty="0"/>
              <a:t>Location</a:t>
            </a:r>
          </a:p>
        </p:txBody>
      </p:sp>
      <p:sp>
        <p:nvSpPr>
          <p:cNvPr id="3" name="Content Placeholder 2">
            <a:extLst>
              <a:ext uri="{FF2B5EF4-FFF2-40B4-BE49-F238E27FC236}">
                <a16:creationId xmlns:a16="http://schemas.microsoft.com/office/drawing/2014/main" id="{A923B86B-9EAA-D8E3-94F3-2668DCBDC457}"/>
              </a:ext>
            </a:extLst>
          </p:cNvPr>
          <p:cNvSpPr>
            <a:spLocks noGrp="1"/>
          </p:cNvSpPr>
          <p:nvPr>
            <p:ph idx="1"/>
          </p:nvPr>
        </p:nvSpPr>
        <p:spPr/>
        <p:txBody>
          <a:bodyPr/>
          <a:lstStyle/>
          <a:p>
            <a:r>
              <a:rPr lang="en-US" dirty="0"/>
              <a:t>Basement, Shade tree or shady porch, Store across town with power</a:t>
            </a:r>
          </a:p>
          <a:p>
            <a:r>
              <a:rPr lang="en-US" dirty="0"/>
              <a:t>Use block out curtains, Rooms with cross breeze, rechargeable fans</a:t>
            </a:r>
          </a:p>
          <a:p>
            <a:r>
              <a:rPr lang="en-US" dirty="0"/>
              <a:t> Stay out of full sun, work or exercise in the early morning</a:t>
            </a:r>
          </a:p>
          <a:p>
            <a:r>
              <a:rPr lang="en-US" dirty="0"/>
              <a:t>Shade canopy</a:t>
            </a:r>
          </a:p>
          <a:p>
            <a:r>
              <a:rPr lang="en-US" dirty="0" err="1"/>
              <a:t>Hexayurt</a:t>
            </a:r>
            <a:endParaRPr lang="en-US" dirty="0"/>
          </a:p>
          <a:p>
            <a:r>
              <a:rPr lang="en-US" dirty="0"/>
              <a:t>Shift pod or ice fishing tent-</a:t>
            </a:r>
          </a:p>
          <a:p>
            <a:endParaRPr lang="en-US" dirty="0"/>
          </a:p>
          <a:p>
            <a:endParaRPr lang="en-US" dirty="0"/>
          </a:p>
        </p:txBody>
      </p:sp>
      <p:pic>
        <p:nvPicPr>
          <p:cNvPr id="6" name="Picture 5">
            <a:extLst>
              <a:ext uri="{FF2B5EF4-FFF2-40B4-BE49-F238E27FC236}">
                <a16:creationId xmlns:a16="http://schemas.microsoft.com/office/drawing/2014/main" id="{91A962C1-CE2D-3E8B-B30F-CF8F0B3A43D0}"/>
              </a:ext>
            </a:extLst>
          </p:cNvPr>
          <p:cNvPicPr>
            <a:picLocks noChangeAspect="1"/>
          </p:cNvPicPr>
          <p:nvPr/>
        </p:nvPicPr>
        <p:blipFill>
          <a:blip r:embed="rId2"/>
          <a:stretch>
            <a:fillRect/>
          </a:stretch>
        </p:blipFill>
        <p:spPr>
          <a:xfrm>
            <a:off x="5283478" y="4700216"/>
            <a:ext cx="3926541" cy="1940548"/>
          </a:xfrm>
          <a:prstGeom prst="rect">
            <a:avLst/>
          </a:prstGeom>
        </p:spPr>
      </p:pic>
      <p:pic>
        <p:nvPicPr>
          <p:cNvPr id="7" name="Picture 6">
            <a:extLst>
              <a:ext uri="{FF2B5EF4-FFF2-40B4-BE49-F238E27FC236}">
                <a16:creationId xmlns:a16="http://schemas.microsoft.com/office/drawing/2014/main" id="{DA732B29-4D74-3823-D35A-15307D9F12AE}"/>
              </a:ext>
            </a:extLst>
          </p:cNvPr>
          <p:cNvPicPr>
            <a:picLocks noChangeAspect="1"/>
          </p:cNvPicPr>
          <p:nvPr/>
        </p:nvPicPr>
        <p:blipFill>
          <a:blip r:embed="rId3"/>
          <a:stretch>
            <a:fillRect/>
          </a:stretch>
        </p:blipFill>
        <p:spPr>
          <a:xfrm>
            <a:off x="9290702" y="4661959"/>
            <a:ext cx="2811651" cy="2003301"/>
          </a:xfrm>
          <a:prstGeom prst="rect">
            <a:avLst/>
          </a:prstGeom>
        </p:spPr>
      </p:pic>
    </p:spTree>
    <p:extLst>
      <p:ext uri="{BB962C8B-B14F-4D97-AF65-F5344CB8AC3E}">
        <p14:creationId xmlns:p14="http://schemas.microsoft.com/office/powerpoint/2010/main" val="61410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592A-AA8D-7267-6DE9-2E997F0BBE53}"/>
              </a:ext>
            </a:extLst>
          </p:cNvPr>
          <p:cNvSpPr>
            <a:spLocks noGrp="1"/>
          </p:cNvSpPr>
          <p:nvPr>
            <p:ph type="title"/>
          </p:nvPr>
        </p:nvSpPr>
        <p:spPr/>
        <p:txBody>
          <a:bodyPr/>
          <a:lstStyle/>
          <a:p>
            <a:r>
              <a:rPr lang="en-US" dirty="0"/>
              <a:t>Clothing</a:t>
            </a:r>
          </a:p>
        </p:txBody>
      </p:sp>
      <p:sp>
        <p:nvSpPr>
          <p:cNvPr id="3" name="Content Placeholder 2">
            <a:extLst>
              <a:ext uri="{FF2B5EF4-FFF2-40B4-BE49-F238E27FC236}">
                <a16:creationId xmlns:a16="http://schemas.microsoft.com/office/drawing/2014/main" id="{034B41C9-762F-0BF4-1A26-D5EBAB5F909D}"/>
              </a:ext>
            </a:extLst>
          </p:cNvPr>
          <p:cNvSpPr>
            <a:spLocks noGrp="1"/>
          </p:cNvSpPr>
          <p:nvPr>
            <p:ph idx="1"/>
          </p:nvPr>
        </p:nvSpPr>
        <p:spPr/>
        <p:txBody>
          <a:bodyPr>
            <a:normAutofit fontScale="92500" lnSpcReduction="20000"/>
          </a:bodyPr>
          <a:lstStyle/>
          <a:p>
            <a:r>
              <a:rPr lang="en-US" dirty="0"/>
              <a:t>Natural light colored loose fabrics  (Loose woven cotton and linen)</a:t>
            </a:r>
          </a:p>
          <a:p>
            <a:endParaRPr lang="en-US" dirty="0"/>
          </a:p>
          <a:p>
            <a:r>
              <a:rPr lang="en-US" dirty="0"/>
              <a:t>Wicking fabrics UV protection (Armachillo, fishing shirts, light cotton skirt)</a:t>
            </a:r>
          </a:p>
          <a:p>
            <a:endParaRPr lang="en-US" dirty="0"/>
          </a:p>
          <a:p>
            <a:r>
              <a:rPr lang="en-US" dirty="0"/>
              <a:t>Hats with wide brims and ventilation</a:t>
            </a:r>
          </a:p>
          <a:p>
            <a:endParaRPr lang="en-US" dirty="0"/>
          </a:p>
          <a:p>
            <a:r>
              <a:rPr lang="en-US" dirty="0"/>
              <a:t>Cooling towel and bandanas</a:t>
            </a:r>
          </a:p>
          <a:p>
            <a:endParaRPr lang="en-US" dirty="0"/>
          </a:p>
          <a:p>
            <a:r>
              <a:rPr lang="en-US" dirty="0"/>
              <a:t>Mideastern, Bedouin inspired dress… flowing protection from the heat (keeping extreme heat out)</a:t>
            </a:r>
          </a:p>
          <a:p>
            <a:r>
              <a:rPr lang="en-US" dirty="0"/>
              <a:t>Umbrella</a:t>
            </a:r>
          </a:p>
        </p:txBody>
      </p:sp>
      <p:pic>
        <p:nvPicPr>
          <p:cNvPr id="4" name="Picture 3">
            <a:extLst>
              <a:ext uri="{FF2B5EF4-FFF2-40B4-BE49-F238E27FC236}">
                <a16:creationId xmlns:a16="http://schemas.microsoft.com/office/drawing/2014/main" id="{CE5055C7-7B2E-7A26-B5CD-F8A0EFC49CF3}"/>
              </a:ext>
            </a:extLst>
          </p:cNvPr>
          <p:cNvPicPr>
            <a:picLocks noChangeAspect="1"/>
          </p:cNvPicPr>
          <p:nvPr/>
        </p:nvPicPr>
        <p:blipFill>
          <a:blip r:embed="rId2"/>
          <a:stretch>
            <a:fillRect/>
          </a:stretch>
        </p:blipFill>
        <p:spPr>
          <a:xfrm>
            <a:off x="7008779" y="3265232"/>
            <a:ext cx="1548373" cy="1229121"/>
          </a:xfrm>
          <a:prstGeom prst="rect">
            <a:avLst/>
          </a:prstGeom>
        </p:spPr>
      </p:pic>
      <p:pic>
        <p:nvPicPr>
          <p:cNvPr id="5" name="Picture 4">
            <a:extLst>
              <a:ext uri="{FF2B5EF4-FFF2-40B4-BE49-F238E27FC236}">
                <a16:creationId xmlns:a16="http://schemas.microsoft.com/office/drawing/2014/main" id="{59DC02F9-6CBA-C1D9-FF53-54B5F3327AD5}"/>
              </a:ext>
            </a:extLst>
          </p:cNvPr>
          <p:cNvPicPr>
            <a:picLocks noChangeAspect="1"/>
          </p:cNvPicPr>
          <p:nvPr/>
        </p:nvPicPr>
        <p:blipFill>
          <a:blip r:embed="rId3"/>
          <a:stretch>
            <a:fillRect/>
          </a:stretch>
        </p:blipFill>
        <p:spPr>
          <a:xfrm>
            <a:off x="5455202" y="3879792"/>
            <a:ext cx="1061960" cy="1229121"/>
          </a:xfrm>
          <a:prstGeom prst="rect">
            <a:avLst/>
          </a:prstGeom>
        </p:spPr>
      </p:pic>
      <p:pic>
        <p:nvPicPr>
          <p:cNvPr id="6" name="Picture 5">
            <a:extLst>
              <a:ext uri="{FF2B5EF4-FFF2-40B4-BE49-F238E27FC236}">
                <a16:creationId xmlns:a16="http://schemas.microsoft.com/office/drawing/2014/main" id="{B5AF17E6-814A-7B06-95A1-07BE765BB183}"/>
              </a:ext>
            </a:extLst>
          </p:cNvPr>
          <p:cNvPicPr>
            <a:picLocks noChangeAspect="1"/>
          </p:cNvPicPr>
          <p:nvPr/>
        </p:nvPicPr>
        <p:blipFill>
          <a:blip r:embed="rId4"/>
          <a:stretch>
            <a:fillRect/>
          </a:stretch>
        </p:blipFill>
        <p:spPr>
          <a:xfrm>
            <a:off x="10818305" y="2974182"/>
            <a:ext cx="1027112" cy="1027112"/>
          </a:xfrm>
          <a:prstGeom prst="rect">
            <a:avLst/>
          </a:prstGeom>
        </p:spPr>
      </p:pic>
    </p:spTree>
    <p:extLst>
      <p:ext uri="{BB962C8B-B14F-4D97-AF65-F5344CB8AC3E}">
        <p14:creationId xmlns:p14="http://schemas.microsoft.com/office/powerpoint/2010/main" val="237465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0D43-1691-4949-6D40-B860016630A0}"/>
              </a:ext>
            </a:extLst>
          </p:cNvPr>
          <p:cNvSpPr>
            <a:spLocks noGrp="1"/>
          </p:cNvSpPr>
          <p:nvPr>
            <p:ph type="title"/>
          </p:nvPr>
        </p:nvSpPr>
        <p:spPr/>
        <p:txBody>
          <a:bodyPr/>
          <a:lstStyle/>
          <a:p>
            <a:r>
              <a:rPr lang="en-US" dirty="0"/>
              <a:t>Battery power</a:t>
            </a:r>
          </a:p>
        </p:txBody>
      </p:sp>
      <p:sp>
        <p:nvSpPr>
          <p:cNvPr id="3" name="Content Placeholder 2">
            <a:extLst>
              <a:ext uri="{FF2B5EF4-FFF2-40B4-BE49-F238E27FC236}">
                <a16:creationId xmlns:a16="http://schemas.microsoft.com/office/drawing/2014/main" id="{756E5C8F-22DB-DC3D-6011-CD187F5A58CA}"/>
              </a:ext>
            </a:extLst>
          </p:cNvPr>
          <p:cNvSpPr>
            <a:spLocks noGrp="1"/>
          </p:cNvSpPr>
          <p:nvPr>
            <p:ph idx="1"/>
          </p:nvPr>
        </p:nvSpPr>
        <p:spPr/>
        <p:txBody>
          <a:bodyPr/>
          <a:lstStyle/>
          <a:p>
            <a:r>
              <a:rPr lang="en-US" dirty="0" err="1"/>
              <a:t>Bluetti</a:t>
            </a:r>
            <a:r>
              <a:rPr lang="en-US" dirty="0"/>
              <a:t>, </a:t>
            </a:r>
            <a:r>
              <a:rPr lang="en-US" dirty="0" err="1"/>
              <a:t>Ecoflow</a:t>
            </a:r>
            <a:r>
              <a:rPr lang="en-US" dirty="0"/>
              <a:t>, </a:t>
            </a:r>
            <a:r>
              <a:rPr lang="en-US" dirty="0" err="1"/>
              <a:t>Jackery</a:t>
            </a:r>
            <a:r>
              <a:rPr lang="en-US" dirty="0"/>
              <a:t>, Goal Zero, Anker</a:t>
            </a:r>
          </a:p>
          <a:p>
            <a:r>
              <a:rPr lang="en-US" dirty="0"/>
              <a:t>Solar panels</a:t>
            </a:r>
          </a:p>
          <a:p>
            <a:r>
              <a:rPr lang="en-US" dirty="0"/>
              <a:t>Inverters</a:t>
            </a:r>
          </a:p>
          <a:p>
            <a:r>
              <a:rPr lang="en-US" dirty="0"/>
              <a:t>Watt </a:t>
            </a:r>
            <a:r>
              <a:rPr lang="en-US" dirty="0" err="1"/>
              <a:t>hrs</a:t>
            </a:r>
            <a:endParaRPr lang="en-US" dirty="0"/>
          </a:p>
          <a:p>
            <a:r>
              <a:rPr lang="en-US" dirty="0"/>
              <a:t>Amp </a:t>
            </a:r>
            <a:r>
              <a:rPr lang="en-US" dirty="0" err="1"/>
              <a:t>hrs</a:t>
            </a:r>
            <a:endParaRPr lang="en-US" dirty="0"/>
          </a:p>
          <a:p>
            <a:r>
              <a:rPr lang="en-US" dirty="0"/>
              <a:t>Infinity Pathway 50 lumen CREE SMD LED Security Path Light, 2-pack</a:t>
            </a:r>
          </a:p>
          <a:p>
            <a:r>
              <a:rPr lang="en-US" dirty="0"/>
              <a:t>Tommy Bahama Solar LED Down Light, Adjustable Head, 40 Lumen, 6-pack</a:t>
            </a:r>
          </a:p>
          <a:p>
            <a:pPr marL="0" indent="0">
              <a:buNone/>
            </a:pPr>
            <a:endParaRPr lang="en-US" dirty="0"/>
          </a:p>
          <a:p>
            <a:endParaRPr lang="en-US" dirty="0"/>
          </a:p>
        </p:txBody>
      </p:sp>
      <p:pic>
        <p:nvPicPr>
          <p:cNvPr id="4" name="Picture 3">
            <a:extLst>
              <a:ext uri="{FF2B5EF4-FFF2-40B4-BE49-F238E27FC236}">
                <a16:creationId xmlns:a16="http://schemas.microsoft.com/office/drawing/2014/main" id="{EDA331B4-AE85-17CA-3B59-6BCDEA3D283C}"/>
              </a:ext>
            </a:extLst>
          </p:cNvPr>
          <p:cNvPicPr>
            <a:picLocks noChangeAspect="1"/>
          </p:cNvPicPr>
          <p:nvPr/>
        </p:nvPicPr>
        <p:blipFill>
          <a:blip r:embed="rId2"/>
          <a:stretch>
            <a:fillRect/>
          </a:stretch>
        </p:blipFill>
        <p:spPr>
          <a:xfrm>
            <a:off x="7247965" y="1107141"/>
            <a:ext cx="1743635" cy="1743635"/>
          </a:xfrm>
          <a:prstGeom prst="rect">
            <a:avLst/>
          </a:prstGeom>
        </p:spPr>
      </p:pic>
      <p:pic>
        <p:nvPicPr>
          <p:cNvPr id="5" name="Picture 4">
            <a:extLst>
              <a:ext uri="{FF2B5EF4-FFF2-40B4-BE49-F238E27FC236}">
                <a16:creationId xmlns:a16="http://schemas.microsoft.com/office/drawing/2014/main" id="{65FE90BA-3C41-7F4D-9C95-E3DADC3B0085}"/>
              </a:ext>
            </a:extLst>
          </p:cNvPr>
          <p:cNvPicPr>
            <a:picLocks noChangeAspect="1"/>
          </p:cNvPicPr>
          <p:nvPr/>
        </p:nvPicPr>
        <p:blipFill>
          <a:blip r:embed="rId3"/>
          <a:stretch>
            <a:fillRect/>
          </a:stretch>
        </p:blipFill>
        <p:spPr>
          <a:xfrm>
            <a:off x="11053483" y="3776569"/>
            <a:ext cx="1138517" cy="1138517"/>
          </a:xfrm>
          <a:prstGeom prst="rect">
            <a:avLst/>
          </a:prstGeom>
        </p:spPr>
      </p:pic>
      <p:pic>
        <p:nvPicPr>
          <p:cNvPr id="6" name="Picture 5">
            <a:extLst>
              <a:ext uri="{FF2B5EF4-FFF2-40B4-BE49-F238E27FC236}">
                <a16:creationId xmlns:a16="http://schemas.microsoft.com/office/drawing/2014/main" id="{77CA47C2-3C09-9312-0C10-5C4D12C55949}"/>
              </a:ext>
            </a:extLst>
          </p:cNvPr>
          <p:cNvPicPr>
            <a:picLocks noChangeAspect="1"/>
          </p:cNvPicPr>
          <p:nvPr/>
        </p:nvPicPr>
        <p:blipFill>
          <a:blip r:embed="rId4"/>
          <a:stretch>
            <a:fillRect/>
          </a:stretch>
        </p:blipFill>
        <p:spPr>
          <a:xfrm>
            <a:off x="2662518" y="5289176"/>
            <a:ext cx="1568824" cy="1568824"/>
          </a:xfrm>
          <a:prstGeom prst="rect">
            <a:avLst/>
          </a:prstGeom>
        </p:spPr>
      </p:pic>
    </p:spTree>
    <p:extLst>
      <p:ext uri="{BB962C8B-B14F-4D97-AF65-F5344CB8AC3E}">
        <p14:creationId xmlns:p14="http://schemas.microsoft.com/office/powerpoint/2010/main" val="1089489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009E-9289-48A2-85CD-1029102D6C33}"/>
              </a:ext>
            </a:extLst>
          </p:cNvPr>
          <p:cNvSpPr>
            <a:spLocks noGrp="1"/>
          </p:cNvSpPr>
          <p:nvPr>
            <p:ph type="title"/>
          </p:nvPr>
        </p:nvSpPr>
        <p:spPr/>
        <p:txBody>
          <a:bodyPr/>
          <a:lstStyle/>
          <a:p>
            <a:r>
              <a:rPr lang="en-US" dirty="0"/>
              <a:t>Fans and air conditioners</a:t>
            </a:r>
          </a:p>
        </p:txBody>
      </p:sp>
      <p:sp>
        <p:nvSpPr>
          <p:cNvPr id="3" name="Content Placeholder 2">
            <a:extLst>
              <a:ext uri="{FF2B5EF4-FFF2-40B4-BE49-F238E27FC236}">
                <a16:creationId xmlns:a16="http://schemas.microsoft.com/office/drawing/2014/main" id="{64D9307C-F644-607B-3C58-DFD7737D230E}"/>
              </a:ext>
            </a:extLst>
          </p:cNvPr>
          <p:cNvSpPr>
            <a:spLocks noGrp="1"/>
          </p:cNvSpPr>
          <p:nvPr>
            <p:ph idx="1"/>
          </p:nvPr>
        </p:nvSpPr>
        <p:spPr/>
        <p:txBody>
          <a:bodyPr/>
          <a:lstStyle/>
          <a:p>
            <a:r>
              <a:rPr lang="en-US" dirty="0"/>
              <a:t>Neck fans</a:t>
            </a:r>
          </a:p>
          <a:p>
            <a:r>
              <a:rPr lang="en-US" dirty="0"/>
              <a:t>Battery fans</a:t>
            </a:r>
          </a:p>
          <a:p>
            <a:r>
              <a:rPr lang="en-US" dirty="0"/>
              <a:t>Misting fans</a:t>
            </a:r>
          </a:p>
          <a:p>
            <a:r>
              <a:rPr lang="en-US" dirty="0"/>
              <a:t>Cooling fans</a:t>
            </a:r>
          </a:p>
          <a:p>
            <a:r>
              <a:rPr lang="en-US" dirty="0"/>
              <a:t>Mini split air conditioner EG 4 solar</a:t>
            </a:r>
          </a:p>
          <a:p>
            <a:r>
              <a:rPr lang="en-US" dirty="0"/>
              <a:t> 4in1 compressor air conditioners</a:t>
            </a:r>
          </a:p>
          <a:p>
            <a:r>
              <a:rPr lang="en-US" dirty="0"/>
              <a:t>Portable swamp coolers</a:t>
            </a:r>
          </a:p>
          <a:p>
            <a:r>
              <a:rPr lang="en-US" dirty="0"/>
              <a:t>DIY swamp cooler</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4B543F99-2014-BFB9-ECE4-DB1AA51A910B}"/>
              </a:ext>
            </a:extLst>
          </p:cNvPr>
          <p:cNvPicPr>
            <a:picLocks noChangeAspect="1"/>
          </p:cNvPicPr>
          <p:nvPr/>
        </p:nvPicPr>
        <p:blipFill>
          <a:blip r:embed="rId2"/>
          <a:stretch>
            <a:fillRect/>
          </a:stretch>
        </p:blipFill>
        <p:spPr>
          <a:xfrm>
            <a:off x="6692153" y="2693894"/>
            <a:ext cx="1770529" cy="1770529"/>
          </a:xfrm>
          <a:prstGeom prst="rect">
            <a:avLst/>
          </a:prstGeom>
        </p:spPr>
      </p:pic>
    </p:spTree>
    <p:extLst>
      <p:ext uri="{BB962C8B-B14F-4D97-AF65-F5344CB8AC3E}">
        <p14:creationId xmlns:p14="http://schemas.microsoft.com/office/powerpoint/2010/main" val="662292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4932-1E36-4FD7-B9D4-4C07A8346273}"/>
              </a:ext>
            </a:extLst>
          </p:cNvPr>
          <p:cNvSpPr>
            <a:spLocks noGrp="1"/>
          </p:cNvSpPr>
          <p:nvPr>
            <p:ph type="title"/>
          </p:nvPr>
        </p:nvSpPr>
        <p:spPr/>
        <p:txBody>
          <a:bodyPr/>
          <a:lstStyle/>
          <a:p>
            <a:r>
              <a:rPr lang="en-US" dirty="0"/>
              <a:t>What not to eat when it’s hot:</a:t>
            </a:r>
          </a:p>
        </p:txBody>
      </p:sp>
      <p:sp>
        <p:nvSpPr>
          <p:cNvPr id="3" name="Content Placeholder 2">
            <a:extLst>
              <a:ext uri="{FF2B5EF4-FFF2-40B4-BE49-F238E27FC236}">
                <a16:creationId xmlns:a16="http://schemas.microsoft.com/office/drawing/2014/main" id="{992B5761-EA02-8ACA-A630-43BF335F3E4B}"/>
              </a:ext>
            </a:extLst>
          </p:cNvPr>
          <p:cNvSpPr>
            <a:spLocks noGrp="1"/>
          </p:cNvSpPr>
          <p:nvPr>
            <p:ph idx="1"/>
          </p:nvPr>
        </p:nvSpPr>
        <p:spPr/>
        <p:txBody>
          <a:bodyPr>
            <a:normAutofit/>
          </a:bodyPr>
          <a:lstStyle/>
          <a:p>
            <a:r>
              <a:rPr lang="en-US" dirty="0"/>
              <a:t>Avoid caffeine, hot drinks, hot foods</a:t>
            </a:r>
          </a:p>
          <a:p>
            <a:r>
              <a:rPr lang="en-US" dirty="0"/>
              <a:t>Avoid very spicy hot foods </a:t>
            </a:r>
          </a:p>
          <a:p>
            <a:r>
              <a:rPr lang="en-US" dirty="0"/>
              <a:t>Avoid Cooking in the oven or stove (cook outside or early morning)</a:t>
            </a:r>
          </a:p>
          <a:p>
            <a:r>
              <a:rPr lang="en-US" dirty="0"/>
              <a:t>Avoid heavy calorie rich foods (meat, potatoes, pastas)</a:t>
            </a:r>
          </a:p>
          <a:p>
            <a:r>
              <a:rPr lang="en-US" b="0" i="0" dirty="0">
                <a:solidFill>
                  <a:srgbClr val="000000"/>
                </a:solidFill>
                <a:effectLst/>
                <a:latin typeface="McGillSerif-Regular"/>
              </a:rPr>
              <a:t>A calorie is a unit of measure of energy.  Very specifically, it is the amount of energy that is required to raise the temperature of one mL, (which is also one gram), of water by one degree Celsius.  The word calorie was actually coined by the great French chemist Antoine Lavoisier who used it to refer to the body’s internal heat.</a:t>
            </a:r>
            <a:endParaRPr lang="en-US" dirty="0"/>
          </a:p>
        </p:txBody>
      </p:sp>
    </p:spTree>
    <p:extLst>
      <p:ext uri="{BB962C8B-B14F-4D97-AF65-F5344CB8AC3E}">
        <p14:creationId xmlns:p14="http://schemas.microsoft.com/office/powerpoint/2010/main" val="2215301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C149-1BBB-7EDD-845E-14810DE9D6EA}"/>
              </a:ext>
            </a:extLst>
          </p:cNvPr>
          <p:cNvSpPr>
            <a:spLocks noGrp="1"/>
          </p:cNvSpPr>
          <p:nvPr>
            <p:ph type="title"/>
          </p:nvPr>
        </p:nvSpPr>
        <p:spPr/>
        <p:txBody>
          <a:bodyPr/>
          <a:lstStyle/>
          <a:p>
            <a:r>
              <a:rPr lang="en-US" dirty="0"/>
              <a:t>What to eat</a:t>
            </a:r>
          </a:p>
        </p:txBody>
      </p:sp>
      <p:sp>
        <p:nvSpPr>
          <p:cNvPr id="3" name="Content Placeholder 2">
            <a:extLst>
              <a:ext uri="{FF2B5EF4-FFF2-40B4-BE49-F238E27FC236}">
                <a16:creationId xmlns:a16="http://schemas.microsoft.com/office/drawing/2014/main" id="{F9CF8C96-B44D-4E58-8DD6-689BEFB1B4CB}"/>
              </a:ext>
            </a:extLst>
          </p:cNvPr>
          <p:cNvSpPr>
            <a:spLocks noGrp="1"/>
          </p:cNvSpPr>
          <p:nvPr>
            <p:ph idx="1"/>
          </p:nvPr>
        </p:nvSpPr>
        <p:spPr/>
        <p:txBody>
          <a:bodyPr>
            <a:normAutofit lnSpcReduction="10000"/>
          </a:bodyPr>
          <a:lstStyle/>
          <a:p>
            <a:r>
              <a:rPr lang="en-US" dirty="0"/>
              <a:t>Lot and lots of cool water</a:t>
            </a:r>
          </a:p>
          <a:p>
            <a:r>
              <a:rPr lang="en-US" dirty="0"/>
              <a:t>Fresh fruits and vegetables (lettuce, celery, peas )</a:t>
            </a:r>
          </a:p>
          <a:p>
            <a:r>
              <a:rPr lang="en-US" dirty="0"/>
              <a:t>Fruit juices (coconut water, aloe juice)</a:t>
            </a:r>
          </a:p>
          <a:p>
            <a:r>
              <a:rPr lang="en-US" dirty="0"/>
              <a:t>Mint (peppermint oil, Torani mint)</a:t>
            </a:r>
          </a:p>
          <a:p>
            <a:r>
              <a:rPr lang="en-US" dirty="0"/>
              <a:t>Shave ice</a:t>
            </a:r>
          </a:p>
          <a:p>
            <a:r>
              <a:rPr lang="en-US" dirty="0"/>
              <a:t>Wintergreen lifesavers</a:t>
            </a:r>
          </a:p>
          <a:p>
            <a:r>
              <a:rPr lang="en-US" dirty="0"/>
              <a:t>Sports drinks and  electrolyte supplements</a:t>
            </a:r>
          </a:p>
          <a:p>
            <a:r>
              <a:rPr lang="en-US" dirty="0"/>
              <a:t>Salty foods and snacks</a:t>
            </a:r>
          </a:p>
          <a:p>
            <a:r>
              <a:rPr lang="en-US" dirty="0"/>
              <a:t>More water</a:t>
            </a:r>
          </a:p>
        </p:txBody>
      </p:sp>
      <p:pic>
        <p:nvPicPr>
          <p:cNvPr id="4" name="Picture 3">
            <a:extLst>
              <a:ext uri="{FF2B5EF4-FFF2-40B4-BE49-F238E27FC236}">
                <a16:creationId xmlns:a16="http://schemas.microsoft.com/office/drawing/2014/main" id="{4CAC826C-0A08-DA35-DB03-C476F8ED88A9}"/>
              </a:ext>
            </a:extLst>
          </p:cNvPr>
          <p:cNvPicPr>
            <a:picLocks noChangeAspect="1"/>
          </p:cNvPicPr>
          <p:nvPr/>
        </p:nvPicPr>
        <p:blipFill>
          <a:blip r:embed="rId2"/>
          <a:stretch>
            <a:fillRect/>
          </a:stretch>
        </p:blipFill>
        <p:spPr>
          <a:xfrm>
            <a:off x="7652267" y="2833443"/>
            <a:ext cx="3053151" cy="3053151"/>
          </a:xfrm>
          <a:prstGeom prst="rect">
            <a:avLst/>
          </a:prstGeom>
        </p:spPr>
      </p:pic>
      <p:pic>
        <p:nvPicPr>
          <p:cNvPr id="5" name="Picture 4">
            <a:extLst>
              <a:ext uri="{FF2B5EF4-FFF2-40B4-BE49-F238E27FC236}">
                <a16:creationId xmlns:a16="http://schemas.microsoft.com/office/drawing/2014/main" id="{71217BBA-C9C7-5028-CD0F-4D13F6F60221}"/>
              </a:ext>
            </a:extLst>
          </p:cNvPr>
          <p:cNvPicPr>
            <a:picLocks noChangeAspect="1"/>
          </p:cNvPicPr>
          <p:nvPr/>
        </p:nvPicPr>
        <p:blipFill>
          <a:blip r:embed="rId3"/>
          <a:stretch>
            <a:fillRect/>
          </a:stretch>
        </p:blipFill>
        <p:spPr>
          <a:xfrm>
            <a:off x="10196352" y="2907069"/>
            <a:ext cx="780106" cy="2905901"/>
          </a:xfrm>
          <a:prstGeom prst="rect">
            <a:avLst/>
          </a:prstGeom>
        </p:spPr>
      </p:pic>
    </p:spTree>
    <p:extLst>
      <p:ext uri="{BB962C8B-B14F-4D97-AF65-F5344CB8AC3E}">
        <p14:creationId xmlns:p14="http://schemas.microsoft.com/office/powerpoint/2010/main" val="378833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5529-6C36-07A2-F984-7EC320C89907}"/>
              </a:ext>
            </a:extLst>
          </p:cNvPr>
          <p:cNvSpPr>
            <a:spLocks noGrp="1"/>
          </p:cNvSpPr>
          <p:nvPr>
            <p:ph type="title"/>
          </p:nvPr>
        </p:nvSpPr>
        <p:spPr/>
        <p:txBody>
          <a:bodyPr/>
          <a:lstStyle/>
          <a:p>
            <a:r>
              <a:rPr lang="en-US" dirty="0"/>
              <a:t>Build Zion</a:t>
            </a:r>
          </a:p>
        </p:txBody>
      </p:sp>
      <p:sp>
        <p:nvSpPr>
          <p:cNvPr id="3" name="Content Placeholder 2">
            <a:extLst>
              <a:ext uri="{FF2B5EF4-FFF2-40B4-BE49-F238E27FC236}">
                <a16:creationId xmlns:a16="http://schemas.microsoft.com/office/drawing/2014/main" id="{4D7389B4-935D-292A-8125-F02893E30CFD}"/>
              </a:ext>
            </a:extLst>
          </p:cNvPr>
          <p:cNvSpPr>
            <a:spLocks noGrp="1"/>
          </p:cNvSpPr>
          <p:nvPr>
            <p:ph idx="1"/>
          </p:nvPr>
        </p:nvSpPr>
        <p:spPr/>
        <p:txBody>
          <a:bodyPr/>
          <a:lstStyle/>
          <a:p>
            <a:r>
              <a:rPr lang="en-US" dirty="0"/>
              <a:t>Internally -  Repent, Forsake, Humble, Pray, Study, Act in Faith,</a:t>
            </a:r>
          </a:p>
          <a:p>
            <a:r>
              <a:rPr lang="en-US" dirty="0"/>
              <a:t> Covenant</a:t>
            </a:r>
          </a:p>
          <a:p>
            <a:endParaRPr lang="en-US" dirty="0"/>
          </a:p>
          <a:p>
            <a:r>
              <a:rPr lang="en-US" dirty="0"/>
              <a:t>Externally- Share, Love, Forgive, Sacrifice,</a:t>
            </a:r>
          </a:p>
          <a:p>
            <a:r>
              <a:rPr lang="en-US" dirty="0"/>
              <a:t>Follow Him</a:t>
            </a:r>
          </a:p>
          <a:p>
            <a:endParaRPr lang="en-US" dirty="0"/>
          </a:p>
          <a:p>
            <a:r>
              <a:rPr lang="en-US" dirty="0"/>
              <a:t>If Ye are prepared Ye shall not fear</a:t>
            </a:r>
          </a:p>
          <a:p>
            <a:endParaRPr lang="en-US" dirty="0"/>
          </a:p>
        </p:txBody>
      </p:sp>
    </p:spTree>
    <p:extLst>
      <p:ext uri="{BB962C8B-B14F-4D97-AF65-F5344CB8AC3E}">
        <p14:creationId xmlns:p14="http://schemas.microsoft.com/office/powerpoint/2010/main" val="69858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F12E-726A-2F52-7EF1-0FB875FC6C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C1CB23-ADF7-CA27-0A5A-8D7EFDDD5FBB}"/>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ED28F7BB-F4F0-C5E7-13DF-AAFA1733C90F}"/>
              </a:ext>
            </a:extLst>
          </p:cNvPr>
          <p:cNvSpPr txBox="1"/>
          <p:nvPr/>
        </p:nvSpPr>
        <p:spPr>
          <a:xfrm>
            <a:off x="838201" y="2062065"/>
            <a:ext cx="10367864" cy="1200329"/>
          </a:xfrm>
          <a:prstGeom prst="rect">
            <a:avLst/>
          </a:prstGeom>
          <a:noFill/>
        </p:spPr>
        <p:txBody>
          <a:bodyPr wrap="square">
            <a:spAutoFit/>
          </a:bodyPr>
          <a:lstStyle/>
          <a:p>
            <a:r>
              <a:rPr lang="en-US" b="0" i="0" dirty="0">
                <a:solidFill>
                  <a:srgbClr val="242424"/>
                </a:solidFill>
                <a:effectLst/>
                <a:latin typeface="Segoe UI" panose="020B0502040204020203" pitchFamily="34" charset="0"/>
              </a:rPr>
              <a:t>“Higher global mean temperatures may sound abstract, but it translates in real life to a higher chance of extreme weather: </a:t>
            </a:r>
            <a:r>
              <a:rPr lang="en-US" b="0" i="0" u="none" strike="noStrike" dirty="0">
                <a:solidFill>
                  <a:srgbClr val="0072C9"/>
                </a:solidFill>
                <a:effectLst/>
                <a:latin typeface="Segoe UI" panose="020B0502040204020203" pitchFamily="34" charset="0"/>
                <a:hlinkClick r:id="rId2"/>
              </a:rPr>
              <a:t>stronger hurricanes</a:t>
            </a:r>
            <a:r>
              <a:rPr lang="en-US" b="0" i="0" dirty="0">
                <a:solidFill>
                  <a:srgbClr val="242424"/>
                </a:solidFill>
                <a:effectLst/>
                <a:latin typeface="Segoe UI" panose="020B0502040204020203" pitchFamily="34" charset="0"/>
              </a:rPr>
              <a:t>, stronger precipitation, droughts,” said Cornell University climate scientist Natalie Mahowald, who wasn't part of the calculations but said they made sense. “So higher global mean temperatures translates to more lives lost.”</a:t>
            </a:r>
            <a:endParaRPr lang="en-US" dirty="0"/>
          </a:p>
        </p:txBody>
      </p:sp>
    </p:spTree>
    <p:extLst>
      <p:ext uri="{BB962C8B-B14F-4D97-AF65-F5344CB8AC3E}">
        <p14:creationId xmlns:p14="http://schemas.microsoft.com/office/powerpoint/2010/main" val="1988042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1E73-ECF8-68D6-B78D-708E50A470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26ACC2-1703-B873-8980-3921F91B195C}"/>
              </a:ext>
            </a:extLst>
          </p:cNvPr>
          <p:cNvSpPr>
            <a:spLocks noGrp="1"/>
          </p:cNvSpPr>
          <p:nvPr>
            <p:ph idx="1"/>
          </p:nvPr>
        </p:nvSpPr>
        <p:spPr/>
        <p:txBody>
          <a:bodyPr/>
          <a:lstStyle/>
          <a:p>
            <a:r>
              <a:rPr lang="en-US" b="1" i="0" dirty="0">
                <a:solidFill>
                  <a:srgbClr val="333333"/>
                </a:solidFill>
                <a:effectLst/>
                <a:latin typeface="Proxima-Nova"/>
              </a:rPr>
              <a:t>Heat exhaustion</a:t>
            </a:r>
            <a:r>
              <a:rPr lang="en-US" b="0" i="0" dirty="0">
                <a:solidFill>
                  <a:srgbClr val="333333"/>
                </a:solidFill>
                <a:effectLst/>
                <a:latin typeface="Proxima-Nova"/>
              </a:rPr>
              <a:t> is an early stage of heat stroke. The person feels excessively tired, weak, and nauseous, and may feel dizzy and even briefly pass out. The skin is cool and clammy and may appear either flushed or pale. Have the person sit or lie down in a shady location and give cool drinks — the colder, the better. Try anything to cool the victim down: Loosen or take off extra clothes, sponge with cold water, and place him or her near a fan. If the person does not get better or symptoms get worse, seek medical care immediately.</a:t>
            </a:r>
          </a:p>
          <a:p>
            <a:endParaRPr lang="en-US" dirty="0"/>
          </a:p>
        </p:txBody>
      </p:sp>
    </p:spTree>
    <p:extLst>
      <p:ext uri="{BB962C8B-B14F-4D97-AF65-F5344CB8AC3E}">
        <p14:creationId xmlns:p14="http://schemas.microsoft.com/office/powerpoint/2010/main" val="265718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6487-AC0E-7782-2ADB-267A266D67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A18C40-E5C5-597D-CDD6-94FAFC6CA5BB}"/>
              </a:ext>
            </a:extLst>
          </p:cNvPr>
          <p:cNvSpPr>
            <a:spLocks noGrp="1"/>
          </p:cNvSpPr>
          <p:nvPr>
            <p:ph idx="1"/>
          </p:nvPr>
        </p:nvSpPr>
        <p:spPr/>
        <p:txBody>
          <a:bodyPr/>
          <a:lstStyle/>
          <a:p>
            <a:r>
              <a:rPr lang="en-US" b="1" i="0" dirty="0">
                <a:solidFill>
                  <a:srgbClr val="333333"/>
                </a:solidFill>
                <a:effectLst/>
                <a:latin typeface="Proxima-Nova"/>
              </a:rPr>
              <a:t>Heat stroke</a:t>
            </a:r>
            <a:r>
              <a:rPr lang="en-US" b="0" i="0" dirty="0">
                <a:solidFill>
                  <a:srgbClr val="333333"/>
                </a:solidFill>
                <a:effectLst/>
                <a:latin typeface="Proxima-Nova"/>
              </a:rPr>
              <a:t> is a very dangerous condition. The body stops sweating, and the internal temperature climbs to high levels, although the person may get what feels like chills. The skin may be quite dry and hot. People with heat stroke may be confused, agitated and have blurry or double vision. Have the person lie down and </a:t>
            </a:r>
            <a:r>
              <a:rPr lang="en-US" b="1" i="0" dirty="0">
                <a:solidFill>
                  <a:srgbClr val="333333"/>
                </a:solidFill>
                <a:effectLst/>
                <a:latin typeface="Proxima-Nova"/>
              </a:rPr>
              <a:t>call 911 at once</a:t>
            </a:r>
            <a:r>
              <a:rPr lang="en-US" b="0" i="0" dirty="0">
                <a:solidFill>
                  <a:srgbClr val="333333"/>
                </a:solidFill>
                <a:effectLst/>
                <a:latin typeface="Proxima-Nova"/>
              </a:rPr>
              <a:t> while others continue efforts to cool the victim down. They may also lose consciousness.</a:t>
            </a:r>
          </a:p>
          <a:p>
            <a:endParaRPr lang="en-US" dirty="0"/>
          </a:p>
        </p:txBody>
      </p:sp>
    </p:spTree>
    <p:extLst>
      <p:ext uri="{BB962C8B-B14F-4D97-AF65-F5344CB8AC3E}">
        <p14:creationId xmlns:p14="http://schemas.microsoft.com/office/powerpoint/2010/main" val="138897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3819-FFF6-2676-5FBB-C1704EAACEB2}"/>
              </a:ext>
            </a:extLst>
          </p:cNvPr>
          <p:cNvSpPr>
            <a:spLocks noGrp="1"/>
          </p:cNvSpPr>
          <p:nvPr>
            <p:ph type="title"/>
          </p:nvPr>
        </p:nvSpPr>
        <p:spPr/>
        <p:txBody>
          <a:bodyPr/>
          <a:lstStyle/>
          <a:p>
            <a:r>
              <a:rPr lang="en-US" dirty="0"/>
              <a:t>Revelations 16:</a:t>
            </a:r>
          </a:p>
        </p:txBody>
      </p:sp>
      <p:sp>
        <p:nvSpPr>
          <p:cNvPr id="3" name="Content Placeholder 2">
            <a:extLst>
              <a:ext uri="{FF2B5EF4-FFF2-40B4-BE49-F238E27FC236}">
                <a16:creationId xmlns:a16="http://schemas.microsoft.com/office/drawing/2014/main" id="{0A12D1DC-5C74-DA5C-B1CA-A1A08C38A493}"/>
              </a:ext>
            </a:extLst>
          </p:cNvPr>
          <p:cNvSpPr>
            <a:spLocks noGrp="1"/>
          </p:cNvSpPr>
          <p:nvPr>
            <p:ph idx="1"/>
          </p:nvPr>
        </p:nvSpPr>
        <p:spPr/>
        <p:txBody>
          <a:bodyPr/>
          <a:lstStyle/>
          <a:p>
            <a:pPr algn="l" fontAlgn="base">
              <a:spcAft>
                <a:spcPts val="1200"/>
              </a:spcAft>
              <a:buNone/>
            </a:pPr>
            <a:r>
              <a:rPr lang="en-US" b="1" i="0" dirty="0">
                <a:solidFill>
                  <a:srgbClr val="212225"/>
                </a:solidFill>
                <a:effectLst/>
                <a:latin typeface="Ensign:Serif"/>
              </a:rPr>
              <a:t>8 </a:t>
            </a:r>
            <a:r>
              <a:rPr lang="en-US" b="0" i="0" dirty="0">
                <a:solidFill>
                  <a:srgbClr val="212225"/>
                </a:solidFill>
                <a:effectLst/>
                <a:latin typeface="Ensign:Serif"/>
              </a:rPr>
              <a:t>And the fourth angel poured out his vial upon the sun; and power was given unto him to scorch men with fire.</a:t>
            </a:r>
          </a:p>
          <a:p>
            <a:pPr algn="l" fontAlgn="base">
              <a:spcAft>
                <a:spcPts val="1200"/>
              </a:spcAft>
            </a:pPr>
            <a:r>
              <a:rPr lang="en-US" b="1" i="0" dirty="0">
                <a:solidFill>
                  <a:srgbClr val="212225"/>
                </a:solidFill>
                <a:effectLst/>
                <a:latin typeface="Ensign:Serif"/>
              </a:rPr>
              <a:t>9 </a:t>
            </a:r>
            <a:r>
              <a:rPr lang="en-US" b="0" i="0" dirty="0">
                <a:solidFill>
                  <a:srgbClr val="212225"/>
                </a:solidFill>
                <a:effectLst/>
                <a:latin typeface="Ensign:Serif"/>
              </a:rPr>
              <a:t>And men were scorched with great heat, and </a:t>
            </a:r>
            <a:r>
              <a:rPr lang="en-US" b="0" i="0" u="none" strike="noStrike" dirty="0">
                <a:solidFill>
                  <a:srgbClr val="157493"/>
                </a:solidFill>
                <a:effectLst/>
                <a:latin typeface="Ensign:Serif"/>
                <a:hlinkClick r:id="rId2"/>
              </a:rPr>
              <a:t>blasphemed</a:t>
            </a:r>
            <a:r>
              <a:rPr lang="en-US" b="0" i="0" dirty="0">
                <a:solidFill>
                  <a:srgbClr val="212225"/>
                </a:solidFill>
                <a:effectLst/>
                <a:latin typeface="Ensign:Serif"/>
              </a:rPr>
              <a:t> the name of God, which hath power over these plagues: and they repented not to give him glory.</a:t>
            </a:r>
          </a:p>
          <a:p>
            <a:endParaRPr lang="en-US" dirty="0"/>
          </a:p>
        </p:txBody>
      </p:sp>
    </p:spTree>
    <p:extLst>
      <p:ext uri="{BB962C8B-B14F-4D97-AF65-F5344CB8AC3E}">
        <p14:creationId xmlns:p14="http://schemas.microsoft.com/office/powerpoint/2010/main" val="325520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1530-B0BB-FF6B-1019-26F7F758ED9E}"/>
              </a:ext>
            </a:extLst>
          </p:cNvPr>
          <p:cNvSpPr>
            <a:spLocks noGrp="1"/>
          </p:cNvSpPr>
          <p:nvPr>
            <p:ph type="title"/>
          </p:nvPr>
        </p:nvSpPr>
        <p:spPr/>
        <p:txBody>
          <a:bodyPr/>
          <a:lstStyle/>
          <a:p>
            <a:r>
              <a:rPr lang="en-US" dirty="0"/>
              <a:t>Jonah 4:</a:t>
            </a:r>
          </a:p>
        </p:txBody>
      </p:sp>
      <p:sp>
        <p:nvSpPr>
          <p:cNvPr id="3" name="Content Placeholder 2">
            <a:extLst>
              <a:ext uri="{FF2B5EF4-FFF2-40B4-BE49-F238E27FC236}">
                <a16:creationId xmlns:a16="http://schemas.microsoft.com/office/drawing/2014/main" id="{D53BBC56-C9C7-D27E-A0D1-32C55E14EB7F}"/>
              </a:ext>
            </a:extLst>
          </p:cNvPr>
          <p:cNvSpPr>
            <a:spLocks noGrp="1"/>
          </p:cNvSpPr>
          <p:nvPr>
            <p:ph idx="1"/>
          </p:nvPr>
        </p:nvSpPr>
        <p:spPr/>
        <p:txBody>
          <a:bodyPr>
            <a:normAutofit fontScale="85000" lnSpcReduction="10000"/>
          </a:bodyPr>
          <a:lstStyle/>
          <a:p>
            <a:pPr algn="l" fontAlgn="base">
              <a:spcAft>
                <a:spcPts val="1200"/>
              </a:spcAft>
              <a:buNone/>
            </a:pPr>
            <a:r>
              <a:rPr lang="en-US" b="1" i="0" dirty="0">
                <a:solidFill>
                  <a:srgbClr val="212225"/>
                </a:solidFill>
                <a:effectLst/>
                <a:latin typeface="Ensign:Serif"/>
              </a:rPr>
              <a:t>5 </a:t>
            </a:r>
            <a:r>
              <a:rPr lang="en-US" b="0" i="0" dirty="0">
                <a:solidFill>
                  <a:srgbClr val="212225"/>
                </a:solidFill>
                <a:effectLst/>
                <a:latin typeface="Ensign:Serif"/>
              </a:rPr>
              <a:t>So Jonah went out of the city, and sat on the east side of the city, and there made him a </a:t>
            </a:r>
            <a:r>
              <a:rPr lang="en-US" b="0" i="0" u="none" strike="noStrike" dirty="0">
                <a:solidFill>
                  <a:srgbClr val="157493"/>
                </a:solidFill>
                <a:effectLst/>
                <a:latin typeface="Ensign:Serif"/>
                <a:hlinkClick r:id="rId2"/>
              </a:rPr>
              <a:t>booth</a:t>
            </a:r>
            <a:r>
              <a:rPr lang="en-US" b="0" i="0" dirty="0">
                <a:solidFill>
                  <a:srgbClr val="212225"/>
                </a:solidFill>
                <a:effectLst/>
                <a:latin typeface="Ensign:Serif"/>
              </a:rPr>
              <a:t>, and sat under it in the shadow, till he might see what would become of the city.</a:t>
            </a:r>
          </a:p>
          <a:p>
            <a:pPr algn="l" fontAlgn="base">
              <a:spcAft>
                <a:spcPts val="1200"/>
              </a:spcAft>
              <a:buNone/>
            </a:pPr>
            <a:r>
              <a:rPr lang="en-US" b="1" i="0" dirty="0">
                <a:solidFill>
                  <a:srgbClr val="212225"/>
                </a:solidFill>
                <a:effectLst/>
                <a:latin typeface="Ensign:Serif"/>
              </a:rPr>
              <a:t>6 </a:t>
            </a:r>
            <a:r>
              <a:rPr lang="en-US" b="0" i="0" dirty="0">
                <a:solidFill>
                  <a:srgbClr val="212225"/>
                </a:solidFill>
                <a:effectLst/>
                <a:latin typeface="Ensign:Serif"/>
              </a:rPr>
              <a:t>And the </a:t>
            </a:r>
            <a:r>
              <a:rPr lang="en-US" b="0" i="0" cap="small" dirty="0">
                <a:solidFill>
                  <a:srgbClr val="212225"/>
                </a:solidFill>
                <a:effectLst/>
                <a:latin typeface="inherit"/>
              </a:rPr>
              <a:t>Lord</a:t>
            </a:r>
            <a:r>
              <a:rPr lang="en-US" b="0" i="0" dirty="0">
                <a:solidFill>
                  <a:srgbClr val="212225"/>
                </a:solidFill>
                <a:effectLst/>
                <a:latin typeface="Ensign:Serif"/>
              </a:rPr>
              <a:t> God prepared a </a:t>
            </a:r>
            <a:r>
              <a:rPr lang="en-US" b="0" i="0" u="none" strike="noStrike" dirty="0">
                <a:solidFill>
                  <a:srgbClr val="157493"/>
                </a:solidFill>
                <a:effectLst/>
                <a:latin typeface="Ensign:Serif"/>
                <a:hlinkClick r:id="rId3"/>
              </a:rPr>
              <a:t>gourd</a:t>
            </a:r>
            <a:r>
              <a:rPr lang="en-US" b="0" i="0" dirty="0">
                <a:solidFill>
                  <a:srgbClr val="212225"/>
                </a:solidFill>
                <a:effectLst/>
                <a:latin typeface="Ensign:Serif"/>
              </a:rPr>
              <a:t>, and made </a:t>
            </a:r>
            <a:r>
              <a:rPr lang="en-US" b="0" i="1" dirty="0">
                <a:solidFill>
                  <a:srgbClr val="212225"/>
                </a:solidFill>
                <a:effectLst/>
                <a:latin typeface="Ensign:Serif"/>
              </a:rPr>
              <a:t>it</a:t>
            </a:r>
            <a:r>
              <a:rPr lang="en-US" b="0" i="0" dirty="0">
                <a:solidFill>
                  <a:srgbClr val="212225"/>
                </a:solidFill>
                <a:effectLst/>
                <a:latin typeface="Ensign:Serif"/>
              </a:rPr>
              <a:t> to come up over Jonah, that it might be a shadow over his head, to deliver him from his grief. So Jonah was exceeding glad of the gourd.</a:t>
            </a:r>
          </a:p>
          <a:p>
            <a:pPr algn="l" fontAlgn="base">
              <a:spcAft>
                <a:spcPts val="1200"/>
              </a:spcAft>
              <a:buNone/>
            </a:pPr>
            <a:r>
              <a:rPr lang="en-US" b="1" i="0" dirty="0">
                <a:solidFill>
                  <a:srgbClr val="212225"/>
                </a:solidFill>
                <a:effectLst/>
                <a:latin typeface="Ensign:Serif"/>
              </a:rPr>
              <a:t>7 </a:t>
            </a:r>
            <a:r>
              <a:rPr lang="en-US" b="0" i="0" dirty="0">
                <a:solidFill>
                  <a:srgbClr val="212225"/>
                </a:solidFill>
                <a:effectLst/>
                <a:latin typeface="Ensign:Serif"/>
              </a:rPr>
              <a:t>But God prepared a worm when the morning rose the next day, and it smote the gourd that it withered.</a:t>
            </a:r>
          </a:p>
          <a:p>
            <a:pPr algn="l" fontAlgn="base">
              <a:spcAft>
                <a:spcPts val="1200"/>
              </a:spcAft>
            </a:pPr>
            <a:r>
              <a:rPr lang="en-US" b="1" i="0" dirty="0">
                <a:solidFill>
                  <a:srgbClr val="212225"/>
                </a:solidFill>
                <a:effectLst/>
                <a:latin typeface="Ensign:Serif"/>
              </a:rPr>
              <a:t>8 </a:t>
            </a:r>
            <a:r>
              <a:rPr lang="en-US" b="0" i="0" dirty="0">
                <a:solidFill>
                  <a:srgbClr val="212225"/>
                </a:solidFill>
                <a:effectLst/>
                <a:latin typeface="Ensign:Serif"/>
              </a:rPr>
              <a:t>And it came to pass, when the sun did arise, that God prepared a vehement </a:t>
            </a:r>
            <a:r>
              <a:rPr lang="en-US" b="0" i="0" u="none" strike="noStrike" dirty="0">
                <a:solidFill>
                  <a:srgbClr val="157493"/>
                </a:solidFill>
                <a:effectLst/>
                <a:latin typeface="Ensign:Serif"/>
                <a:hlinkClick r:id="rId4"/>
              </a:rPr>
              <a:t>east wind</a:t>
            </a:r>
            <a:r>
              <a:rPr lang="en-US" b="0" i="0" dirty="0">
                <a:solidFill>
                  <a:srgbClr val="212225"/>
                </a:solidFill>
                <a:effectLst/>
                <a:latin typeface="Ensign:Serif"/>
              </a:rPr>
              <a:t>; and the sun beat upon the head of Jonah, that he fainted, and wished in himself to die, and said, </a:t>
            </a:r>
            <a:r>
              <a:rPr lang="en-US" b="0" i="1" dirty="0">
                <a:solidFill>
                  <a:srgbClr val="212225"/>
                </a:solidFill>
                <a:effectLst/>
                <a:latin typeface="Ensign:Serif"/>
              </a:rPr>
              <a:t>It is</a:t>
            </a:r>
            <a:r>
              <a:rPr lang="en-US" b="0" i="0" dirty="0">
                <a:solidFill>
                  <a:srgbClr val="212225"/>
                </a:solidFill>
                <a:effectLst/>
                <a:latin typeface="Ensign:Serif"/>
              </a:rPr>
              <a:t> better for me to die than to live.</a:t>
            </a:r>
          </a:p>
          <a:p>
            <a:endParaRPr lang="en-US" dirty="0"/>
          </a:p>
        </p:txBody>
      </p:sp>
    </p:spTree>
    <p:extLst>
      <p:ext uri="{BB962C8B-B14F-4D97-AF65-F5344CB8AC3E}">
        <p14:creationId xmlns:p14="http://schemas.microsoft.com/office/powerpoint/2010/main" val="46031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0423-1F91-9A1A-0EF1-99F7FF6A08D9}"/>
              </a:ext>
            </a:extLst>
          </p:cNvPr>
          <p:cNvSpPr>
            <a:spLocks noGrp="1"/>
          </p:cNvSpPr>
          <p:nvPr>
            <p:ph type="title"/>
          </p:nvPr>
        </p:nvSpPr>
        <p:spPr/>
        <p:txBody>
          <a:bodyPr/>
          <a:lstStyle/>
          <a:p>
            <a:r>
              <a:rPr lang="en-US" dirty="0"/>
              <a:t>Isaiah 4:</a:t>
            </a:r>
          </a:p>
        </p:txBody>
      </p:sp>
      <p:sp>
        <p:nvSpPr>
          <p:cNvPr id="3" name="Content Placeholder 2">
            <a:extLst>
              <a:ext uri="{FF2B5EF4-FFF2-40B4-BE49-F238E27FC236}">
                <a16:creationId xmlns:a16="http://schemas.microsoft.com/office/drawing/2014/main" id="{BA13C6F7-6E30-2582-4C6C-075E15A08CE8}"/>
              </a:ext>
            </a:extLst>
          </p:cNvPr>
          <p:cNvSpPr>
            <a:spLocks noGrp="1"/>
          </p:cNvSpPr>
          <p:nvPr>
            <p:ph idx="1"/>
          </p:nvPr>
        </p:nvSpPr>
        <p:spPr/>
        <p:txBody>
          <a:bodyPr/>
          <a:lstStyle/>
          <a:p>
            <a:pPr algn="l" fontAlgn="base">
              <a:spcAft>
                <a:spcPts val="1200"/>
              </a:spcAft>
              <a:buNone/>
            </a:pPr>
            <a:r>
              <a:rPr lang="en-US" b="1" i="0" dirty="0">
                <a:solidFill>
                  <a:srgbClr val="212225"/>
                </a:solidFill>
                <a:effectLst/>
                <a:latin typeface="Ensign:Serif"/>
              </a:rPr>
              <a:t>5 </a:t>
            </a:r>
            <a:r>
              <a:rPr lang="en-US" b="0" i="0" dirty="0">
                <a:solidFill>
                  <a:srgbClr val="212225"/>
                </a:solidFill>
                <a:effectLst/>
                <a:latin typeface="Ensign:Serif"/>
              </a:rPr>
              <a:t>And the </a:t>
            </a:r>
            <a:r>
              <a:rPr lang="en-US" b="0" i="0" cap="small" dirty="0">
                <a:solidFill>
                  <a:srgbClr val="212225"/>
                </a:solidFill>
                <a:effectLst/>
                <a:latin typeface="inherit"/>
              </a:rPr>
              <a:t>Lord</a:t>
            </a:r>
            <a:r>
              <a:rPr lang="en-US" b="0" i="0" dirty="0">
                <a:solidFill>
                  <a:srgbClr val="212225"/>
                </a:solidFill>
                <a:effectLst/>
                <a:latin typeface="Ensign:Serif"/>
              </a:rPr>
              <a:t> will create upon every dwelling place of mount </a:t>
            </a:r>
            <a:r>
              <a:rPr lang="en-US" b="0" i="0" u="none" strike="noStrike" dirty="0">
                <a:solidFill>
                  <a:srgbClr val="157493"/>
                </a:solidFill>
                <a:effectLst/>
                <a:latin typeface="Ensign:Serif"/>
                <a:hlinkClick r:id="rId2"/>
              </a:rPr>
              <a:t>Zion</a:t>
            </a:r>
            <a:r>
              <a:rPr lang="en-US" b="0" i="0" dirty="0">
                <a:solidFill>
                  <a:srgbClr val="212225"/>
                </a:solidFill>
                <a:effectLst/>
                <a:latin typeface="Ensign:Serif"/>
              </a:rPr>
              <a:t>, and upon her assemblies, a </a:t>
            </a:r>
            <a:r>
              <a:rPr lang="en-US" b="0" i="0" u="none" strike="noStrike" dirty="0">
                <a:solidFill>
                  <a:srgbClr val="157493"/>
                </a:solidFill>
                <a:effectLst/>
                <a:latin typeface="Ensign:Serif"/>
                <a:hlinkClick r:id="rId3"/>
              </a:rPr>
              <a:t>cloud</a:t>
            </a:r>
            <a:r>
              <a:rPr lang="en-US" b="0" i="0" dirty="0">
                <a:solidFill>
                  <a:srgbClr val="212225"/>
                </a:solidFill>
                <a:effectLst/>
                <a:latin typeface="Ensign:Serif"/>
              </a:rPr>
              <a:t> and smoke by day, and the shining of a flaming </a:t>
            </a:r>
            <a:r>
              <a:rPr lang="en-US" b="0" i="0" u="none" strike="noStrike" dirty="0">
                <a:solidFill>
                  <a:srgbClr val="157493"/>
                </a:solidFill>
                <a:effectLst/>
                <a:latin typeface="Ensign:Serif"/>
                <a:hlinkClick r:id="rId4"/>
              </a:rPr>
              <a:t>fire</a:t>
            </a:r>
            <a:r>
              <a:rPr lang="en-US" b="0" i="0" dirty="0">
                <a:solidFill>
                  <a:srgbClr val="212225"/>
                </a:solidFill>
                <a:effectLst/>
                <a:latin typeface="Ensign:Serif"/>
              </a:rPr>
              <a:t> by night: for upon all the glory </a:t>
            </a:r>
            <a:r>
              <a:rPr lang="en-US" b="0" i="1" dirty="0">
                <a:solidFill>
                  <a:srgbClr val="212225"/>
                </a:solidFill>
                <a:effectLst/>
                <a:latin typeface="Ensign:Serif"/>
              </a:rPr>
              <a:t>shall be</a:t>
            </a:r>
            <a:r>
              <a:rPr lang="en-US" b="0" i="0" dirty="0">
                <a:solidFill>
                  <a:srgbClr val="212225"/>
                </a:solidFill>
                <a:effectLst/>
                <a:latin typeface="Ensign:Serif"/>
              </a:rPr>
              <a:t> a </a:t>
            </a:r>
            <a:r>
              <a:rPr lang="en-US" b="0" i="0" dirty="0" err="1">
                <a:solidFill>
                  <a:srgbClr val="212225"/>
                </a:solidFill>
                <a:effectLst/>
                <a:latin typeface="Ensign:Serif"/>
              </a:rPr>
              <a:t>defence</a:t>
            </a:r>
            <a:r>
              <a:rPr lang="en-US" b="0" i="0" dirty="0">
                <a:solidFill>
                  <a:srgbClr val="212225"/>
                </a:solidFill>
                <a:effectLst/>
                <a:latin typeface="Ensign:Serif"/>
              </a:rPr>
              <a:t>.</a:t>
            </a:r>
          </a:p>
          <a:p>
            <a:pPr algn="l" fontAlgn="base">
              <a:spcAft>
                <a:spcPts val="1200"/>
              </a:spcAft>
            </a:pPr>
            <a:r>
              <a:rPr lang="en-US" b="1" i="0" dirty="0">
                <a:solidFill>
                  <a:srgbClr val="212225"/>
                </a:solidFill>
                <a:effectLst/>
                <a:latin typeface="Ensign:Serif"/>
              </a:rPr>
              <a:t>6 </a:t>
            </a:r>
            <a:r>
              <a:rPr lang="en-US" b="0" i="0" dirty="0">
                <a:solidFill>
                  <a:srgbClr val="212225"/>
                </a:solidFill>
                <a:effectLst/>
                <a:latin typeface="Ensign:Serif"/>
              </a:rPr>
              <a:t>And there shall be a tabernacle for a shadow in the daytime from the heat, and for a place of </a:t>
            </a:r>
            <a:r>
              <a:rPr lang="en-US" b="0" i="0" u="none" strike="noStrike" dirty="0">
                <a:solidFill>
                  <a:srgbClr val="157493"/>
                </a:solidFill>
                <a:effectLst/>
                <a:latin typeface="Ensign:Serif"/>
                <a:hlinkClick r:id="rId5"/>
              </a:rPr>
              <a:t>refuge</a:t>
            </a:r>
            <a:r>
              <a:rPr lang="en-US" b="0" i="0" dirty="0">
                <a:solidFill>
                  <a:srgbClr val="212225"/>
                </a:solidFill>
                <a:effectLst/>
                <a:latin typeface="Ensign:Serif"/>
              </a:rPr>
              <a:t>, and for a covert from storm and from rain.</a:t>
            </a:r>
          </a:p>
          <a:p>
            <a:endParaRPr lang="en-US" dirty="0"/>
          </a:p>
        </p:txBody>
      </p:sp>
    </p:spTree>
    <p:extLst>
      <p:ext uri="{BB962C8B-B14F-4D97-AF65-F5344CB8AC3E}">
        <p14:creationId xmlns:p14="http://schemas.microsoft.com/office/powerpoint/2010/main" val="258426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848F-4149-555F-D27A-3F86262A2524}"/>
              </a:ext>
            </a:extLst>
          </p:cNvPr>
          <p:cNvSpPr>
            <a:spLocks noGrp="1"/>
          </p:cNvSpPr>
          <p:nvPr>
            <p:ph type="title"/>
          </p:nvPr>
        </p:nvSpPr>
        <p:spPr/>
        <p:txBody>
          <a:bodyPr/>
          <a:lstStyle/>
          <a:p>
            <a:r>
              <a:rPr lang="en-US" dirty="0"/>
              <a:t>NV Energy</a:t>
            </a:r>
          </a:p>
        </p:txBody>
      </p:sp>
      <p:sp>
        <p:nvSpPr>
          <p:cNvPr id="3" name="Content Placeholder 2">
            <a:extLst>
              <a:ext uri="{FF2B5EF4-FFF2-40B4-BE49-F238E27FC236}">
                <a16:creationId xmlns:a16="http://schemas.microsoft.com/office/drawing/2014/main" id="{70A2F156-1D93-FABB-C58E-9CCFAA091D8E}"/>
              </a:ext>
            </a:extLst>
          </p:cNvPr>
          <p:cNvSpPr>
            <a:spLocks noGrp="1"/>
          </p:cNvSpPr>
          <p:nvPr>
            <p:ph idx="1"/>
          </p:nvPr>
        </p:nvSpPr>
        <p:spPr/>
        <p:txBody>
          <a:bodyPr>
            <a:normAutofit fontScale="62500" lnSpcReduction="20000"/>
          </a:bodyPr>
          <a:lstStyle/>
          <a:p>
            <a:pPr algn="l">
              <a:spcBef>
                <a:spcPts val="1500"/>
              </a:spcBef>
              <a:spcAft>
                <a:spcPts val="750"/>
              </a:spcAft>
              <a:buNone/>
            </a:pPr>
            <a:r>
              <a:rPr lang="en-US" b="0" i="0" dirty="0">
                <a:solidFill>
                  <a:srgbClr val="DE5243"/>
                </a:solidFill>
                <a:effectLst/>
                <a:latin typeface="Assistant" panose="020F0502020204030204" pitchFamily="2" charset="-79"/>
                <a:cs typeface="Assistant" panose="020F0502020204030204" pitchFamily="2" charset="-79"/>
              </a:rPr>
              <a:t>Enhanced safety settings are put into place when fire risk conditions are elevated. These settings are used with devices to de-energize the lines when a fault is detected, reducing the chance of a potential fire ignition.</a:t>
            </a:r>
          </a:p>
          <a:p>
            <a:pPr algn="l">
              <a:spcAft>
                <a:spcPts val="1500"/>
              </a:spcAft>
              <a:buNone/>
            </a:pPr>
            <a:r>
              <a:rPr lang="en-US" b="0" i="0" dirty="0">
                <a:solidFill>
                  <a:srgbClr val="000000"/>
                </a:solidFill>
                <a:effectLst/>
                <a:latin typeface="Assistant" panose="020F0502020204030204" pitchFamily="2" charset="-79"/>
                <a:cs typeface="Assistant" panose="020F0502020204030204" pitchFamily="2" charset="-79"/>
              </a:rPr>
              <a:t>Our team of meteorologists consistently monitors weather and fire conditions around the company's service area throughout the year. The team provides regular wildfire briefings to share the most up-to-date weather data with the company's operations teams, who then make adjustments to the electric system based on the expected conditions. Accordingly, when the risk of wildfire is elevated, the company will place some of its system equipment on more sensitive settings to mitigate the risk of igniting a fire if a power line is contacted.</a:t>
            </a:r>
          </a:p>
          <a:p>
            <a:pPr algn="l">
              <a:spcAft>
                <a:spcPts val="1500"/>
              </a:spcAft>
              <a:buNone/>
            </a:pPr>
            <a:r>
              <a:rPr lang="en-US" b="0" i="0" dirty="0">
                <a:solidFill>
                  <a:srgbClr val="000000"/>
                </a:solidFill>
                <a:effectLst/>
                <a:latin typeface="Assistant" panose="020F0502020204030204" pitchFamily="2" charset="-79"/>
                <a:cs typeface="Assistant" panose="020F0502020204030204" pitchFamily="2" charset="-79"/>
              </a:rPr>
              <a:t>These settings result in lines being de-energized more rapidly when there is a fault, which is commonly caused by animals, birds, or airborne debris coming into contact with our equipment. When these settings are in place, there is an increased potential for outages. Moreover, customers may experience longer-than-typical outages as our field crews work to patrol the lines before restoring power.</a:t>
            </a:r>
          </a:p>
          <a:p>
            <a:pPr algn="l">
              <a:spcAft>
                <a:spcPts val="1500"/>
              </a:spcAft>
            </a:pPr>
            <a:r>
              <a:rPr lang="en-US" b="0" i="0" dirty="0">
                <a:solidFill>
                  <a:srgbClr val="000000"/>
                </a:solidFill>
                <a:effectLst/>
                <a:latin typeface="Assistant" panose="020F0502020204030204" pitchFamily="2" charset="-79"/>
                <a:cs typeface="Assistant" panose="020F0502020204030204" pitchFamily="2" charset="-79"/>
              </a:rPr>
              <a:t>We appreciate your patience during such outages, as we all strive to promote safety and reduce the risk of wildfire.</a:t>
            </a:r>
          </a:p>
          <a:p>
            <a:endParaRPr lang="en-US" dirty="0"/>
          </a:p>
        </p:txBody>
      </p:sp>
    </p:spTree>
    <p:extLst>
      <p:ext uri="{BB962C8B-B14F-4D97-AF65-F5344CB8AC3E}">
        <p14:creationId xmlns:p14="http://schemas.microsoft.com/office/powerpoint/2010/main" val="4154311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1840</Words>
  <Application>Microsoft Office PowerPoint</Application>
  <PresentationFormat>Widescreen</PresentationFormat>
  <Paragraphs>139</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Assistant</vt:lpstr>
      <vt:lpstr>Calibri</vt:lpstr>
      <vt:lpstr>Calibri Light</vt:lpstr>
      <vt:lpstr>Ensign:Serif</vt:lpstr>
      <vt:lpstr>inherit</vt:lpstr>
      <vt:lpstr>McGillSerif-Regular</vt:lpstr>
      <vt:lpstr>Proxima-Nova</vt:lpstr>
      <vt:lpstr>Segoe UI</vt:lpstr>
      <vt:lpstr>Office Theme</vt:lpstr>
      <vt:lpstr>Staying cool when the power goes out</vt:lpstr>
      <vt:lpstr>PowerPoint Presentation</vt:lpstr>
      <vt:lpstr>PowerPoint Presentation</vt:lpstr>
      <vt:lpstr>PowerPoint Presentation</vt:lpstr>
      <vt:lpstr>PowerPoint Presentation</vt:lpstr>
      <vt:lpstr>Revelations 16:</vt:lpstr>
      <vt:lpstr>Jonah 4:</vt:lpstr>
      <vt:lpstr>Isaiah 4:</vt:lpstr>
      <vt:lpstr>NV Energy</vt:lpstr>
      <vt:lpstr>PowerPoint Presentation</vt:lpstr>
      <vt:lpstr>Most important element in cooling off without power is water!</vt:lpstr>
      <vt:lpstr>PowerPoint Presentation</vt:lpstr>
      <vt:lpstr>PowerPoint Presentation</vt:lpstr>
      <vt:lpstr>Having access to clean water</vt:lpstr>
      <vt:lpstr>PowerPoint Presentation</vt:lpstr>
      <vt:lpstr>PowerPoint Presentation</vt:lpstr>
      <vt:lpstr>PowerPoint Presentation</vt:lpstr>
      <vt:lpstr>PowerPoint Presentation</vt:lpstr>
      <vt:lpstr>PowerPoint Presentation</vt:lpstr>
      <vt:lpstr>Filtering water </vt:lpstr>
      <vt:lpstr>Battery and solar pumps</vt:lpstr>
      <vt:lpstr>Location</vt:lpstr>
      <vt:lpstr>Clothing</vt:lpstr>
      <vt:lpstr>Battery power</vt:lpstr>
      <vt:lpstr>Fans and air conditioners</vt:lpstr>
      <vt:lpstr>What not to eat when it’s hot:</vt:lpstr>
      <vt:lpstr>What to eat</vt:lpstr>
      <vt:lpstr>Build Zion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Childs</dc:creator>
  <cp:lastModifiedBy>John Childs</cp:lastModifiedBy>
  <cp:revision>3</cp:revision>
  <dcterms:created xsi:type="dcterms:W3CDTF">2025-05-28T03:22:42Z</dcterms:created>
  <dcterms:modified xsi:type="dcterms:W3CDTF">2025-05-29T03:59:28Z</dcterms:modified>
</cp:coreProperties>
</file>